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  <p:sldMasterId id="2147483702" r:id="rId5"/>
    <p:sldMasterId id="2147483714" r:id="rId6"/>
  </p:sldMasterIdLst>
  <p:notesMasterIdLst>
    <p:notesMasterId r:id="rId42"/>
  </p:notesMasterIdLst>
  <p:sldIdLst>
    <p:sldId id="277" r:id="rId7"/>
    <p:sldId id="260" r:id="rId8"/>
    <p:sldId id="256" r:id="rId9"/>
    <p:sldId id="257" r:id="rId10"/>
    <p:sldId id="258" r:id="rId11"/>
    <p:sldId id="270" r:id="rId12"/>
    <p:sldId id="261" r:id="rId13"/>
    <p:sldId id="273" r:id="rId14"/>
    <p:sldId id="267" r:id="rId15"/>
    <p:sldId id="268" r:id="rId16"/>
    <p:sldId id="271" r:id="rId17"/>
    <p:sldId id="275" r:id="rId18"/>
    <p:sldId id="276" r:id="rId19"/>
    <p:sldId id="278" r:id="rId20"/>
    <p:sldId id="279" r:id="rId21"/>
    <p:sldId id="280" r:id="rId22"/>
    <p:sldId id="281" r:id="rId23"/>
    <p:sldId id="284" r:id="rId24"/>
    <p:sldId id="285" r:id="rId25"/>
    <p:sldId id="286" r:id="rId26"/>
    <p:sldId id="287" r:id="rId27"/>
    <p:sldId id="295" r:id="rId28"/>
    <p:sldId id="297" r:id="rId29"/>
    <p:sldId id="299" r:id="rId30"/>
    <p:sldId id="298" r:id="rId31"/>
    <p:sldId id="300" r:id="rId32"/>
    <p:sldId id="301" r:id="rId33"/>
    <p:sldId id="302" r:id="rId34"/>
    <p:sldId id="307" r:id="rId35"/>
    <p:sldId id="305" r:id="rId36"/>
    <p:sldId id="309" r:id="rId37"/>
    <p:sldId id="311" r:id="rId38"/>
    <p:sldId id="304" r:id="rId39"/>
    <p:sldId id="314" r:id="rId40"/>
    <p:sldId id="315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FFCCFF"/>
    <a:srgbClr val="77FB61"/>
    <a:srgbClr val="99FFCC"/>
    <a:srgbClr val="F8F38C"/>
    <a:srgbClr val="CEF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22" autoAdjust="0"/>
  </p:normalViewPr>
  <p:slideViewPr>
    <p:cSldViewPr snapToGrid="0">
      <p:cViewPr varScale="1">
        <p:scale>
          <a:sx n="80" d="100"/>
          <a:sy n="80" d="100"/>
        </p:scale>
        <p:origin x="2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3981B-B700-4F1B-990F-920AD3014979}" type="doc">
      <dgm:prSet loTypeId="urn:microsoft.com/office/officeart/2005/8/layout/chevron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7C5E6E5C-A530-401D-AC7D-E21F84D48DC5}">
      <dgm:prSet phldrT="[Testo]" custT="1"/>
      <dgm:spPr/>
      <dgm:t>
        <a:bodyPr/>
        <a:lstStyle/>
        <a:p>
          <a:r>
            <a:rPr lang="it-IT" sz="1200" dirty="0"/>
            <a:t>1</a:t>
          </a:r>
        </a:p>
      </dgm:t>
    </dgm:pt>
    <dgm:pt modelId="{954D2195-94AB-45CE-96CB-4968B4F0CFBD}" type="parTrans" cxnId="{B13A4A75-758D-4CA1-9213-896C8E863392}">
      <dgm:prSet/>
      <dgm:spPr/>
      <dgm:t>
        <a:bodyPr/>
        <a:lstStyle/>
        <a:p>
          <a:endParaRPr lang="it-IT" sz="1200"/>
        </a:p>
      </dgm:t>
    </dgm:pt>
    <dgm:pt modelId="{11069095-EF05-4903-AA25-F0BF2AEFDCDD}" type="sibTrans" cxnId="{B13A4A75-758D-4CA1-9213-896C8E863392}">
      <dgm:prSet/>
      <dgm:spPr/>
      <dgm:t>
        <a:bodyPr/>
        <a:lstStyle/>
        <a:p>
          <a:endParaRPr lang="it-IT" sz="1200"/>
        </a:p>
      </dgm:t>
    </dgm:pt>
    <dgm:pt modelId="{56B56B34-E30D-4289-B014-31644E7C1482}">
      <dgm:prSet phldrT="[Testo]" custT="1"/>
      <dgm:spPr/>
      <dgm:t>
        <a:bodyPr/>
        <a:lstStyle/>
        <a:p>
          <a:r>
            <a:rPr lang="it-IT" sz="1200" dirty="0">
              <a:latin typeface="Tahoma" pitchFamily="34" charset="0"/>
              <a:cs typeface="Tahoma" pitchFamily="34" charset="0"/>
            </a:rPr>
            <a:t>Aumenta la concentrazione di </a:t>
          </a:r>
          <a:r>
            <a:rPr lang="it-IT" sz="1200" dirty="0" err="1">
              <a:latin typeface="Tahoma" pitchFamily="34" charset="0"/>
              <a:cs typeface="Tahoma" pitchFamily="34" charset="0"/>
            </a:rPr>
            <a:t>cAMP</a:t>
          </a:r>
          <a:r>
            <a:rPr lang="it-IT" sz="1200" dirty="0">
              <a:latin typeface="Tahoma" pitchFamily="34" charset="0"/>
              <a:cs typeface="Tahoma" pitchFamily="34" charset="0"/>
            </a:rPr>
            <a:t> con conseguente vasodilatazione</a:t>
          </a:r>
        </a:p>
      </dgm:t>
    </dgm:pt>
    <dgm:pt modelId="{1DC9035F-CEFF-481D-9449-7E4689BAA11C}" type="parTrans" cxnId="{D96CC9CA-F7EC-47B8-B6D6-3703901214E7}">
      <dgm:prSet/>
      <dgm:spPr/>
      <dgm:t>
        <a:bodyPr/>
        <a:lstStyle/>
        <a:p>
          <a:endParaRPr lang="it-IT" sz="1200"/>
        </a:p>
      </dgm:t>
    </dgm:pt>
    <dgm:pt modelId="{27226F46-9B1C-46BF-9FED-A931E3D49554}" type="sibTrans" cxnId="{D96CC9CA-F7EC-47B8-B6D6-3703901214E7}">
      <dgm:prSet/>
      <dgm:spPr/>
      <dgm:t>
        <a:bodyPr/>
        <a:lstStyle/>
        <a:p>
          <a:endParaRPr lang="it-IT" sz="1200"/>
        </a:p>
      </dgm:t>
    </dgm:pt>
    <dgm:pt modelId="{A940AA58-BBC4-4013-BBB3-04E1F75BE33B}">
      <dgm:prSet phldrT="[Testo]" custT="1"/>
      <dgm:spPr/>
      <dgm:t>
        <a:bodyPr/>
        <a:lstStyle/>
        <a:p>
          <a:r>
            <a:rPr lang="it-IT" sz="1200" dirty="0"/>
            <a:t>2</a:t>
          </a:r>
        </a:p>
      </dgm:t>
    </dgm:pt>
    <dgm:pt modelId="{1FEFB354-4B31-4354-A254-C0DD4BEFFD83}" type="parTrans" cxnId="{29B8E6E7-A6F1-411C-B7C8-61D464999C21}">
      <dgm:prSet/>
      <dgm:spPr/>
      <dgm:t>
        <a:bodyPr/>
        <a:lstStyle/>
        <a:p>
          <a:endParaRPr lang="it-IT" sz="1200"/>
        </a:p>
      </dgm:t>
    </dgm:pt>
    <dgm:pt modelId="{1797E393-DB9C-4F4C-9942-8E4889B9AF92}" type="sibTrans" cxnId="{29B8E6E7-A6F1-411C-B7C8-61D464999C21}">
      <dgm:prSet/>
      <dgm:spPr/>
      <dgm:t>
        <a:bodyPr/>
        <a:lstStyle/>
        <a:p>
          <a:endParaRPr lang="it-IT" sz="1200"/>
        </a:p>
      </dgm:t>
    </dgm:pt>
    <dgm:pt modelId="{C43F20A1-D75C-4342-89D4-644718A96FED}">
      <dgm:prSet phldrT="[Testo]" custT="1"/>
      <dgm:spPr/>
      <dgm:t>
        <a:bodyPr/>
        <a:lstStyle/>
        <a:p>
          <a:r>
            <a:rPr lang="it-IT" sz="1200" dirty="0">
              <a:latin typeface="Tahoma" pitchFamily="34" charset="0"/>
              <a:cs typeface="Tahoma" pitchFamily="34" charset="0"/>
            </a:rPr>
            <a:t>Vasodilatatore polmonare e sistemico</a:t>
          </a:r>
        </a:p>
      </dgm:t>
    </dgm:pt>
    <dgm:pt modelId="{79800A65-6B8F-4999-AE86-C6DB57D74C50}" type="parTrans" cxnId="{1CEED1FA-C3B2-4E99-BA80-1A27094C1EA4}">
      <dgm:prSet/>
      <dgm:spPr/>
      <dgm:t>
        <a:bodyPr/>
        <a:lstStyle/>
        <a:p>
          <a:endParaRPr lang="it-IT" sz="1200"/>
        </a:p>
      </dgm:t>
    </dgm:pt>
    <dgm:pt modelId="{26747D4D-DE8F-4684-A58B-BF7244E61B09}" type="sibTrans" cxnId="{1CEED1FA-C3B2-4E99-BA80-1A27094C1EA4}">
      <dgm:prSet/>
      <dgm:spPr/>
      <dgm:t>
        <a:bodyPr/>
        <a:lstStyle/>
        <a:p>
          <a:endParaRPr lang="it-IT" sz="1200"/>
        </a:p>
      </dgm:t>
    </dgm:pt>
    <dgm:pt modelId="{B15A127F-9B47-4629-8698-92CCA12F6E68}">
      <dgm:prSet phldrT="[Testo]" custT="1"/>
      <dgm:spPr/>
      <dgm:t>
        <a:bodyPr/>
        <a:lstStyle/>
        <a:p>
          <a:r>
            <a:rPr lang="it-IT" sz="1200" dirty="0">
              <a:latin typeface="Tahoma" pitchFamily="34" charset="0"/>
              <a:cs typeface="Tahoma" pitchFamily="34" charset="0"/>
            </a:rPr>
            <a:t>Somministrata per </a:t>
          </a:r>
          <a:r>
            <a:rPr lang="it-IT" sz="1200" dirty="0" err="1">
              <a:latin typeface="Tahoma" pitchFamily="34" charset="0"/>
              <a:cs typeface="Tahoma" pitchFamily="34" charset="0"/>
            </a:rPr>
            <a:t>ev</a:t>
          </a:r>
          <a:r>
            <a:rPr lang="it-IT" sz="1200" dirty="0">
              <a:latin typeface="Tahoma" pitchFamily="34" charset="0"/>
              <a:cs typeface="Tahoma" pitchFamily="34" charset="0"/>
            </a:rPr>
            <a:t> può determinare ipotensione sistemica; per via inalatoria ha un effetto solo polmonare</a:t>
          </a:r>
        </a:p>
      </dgm:t>
    </dgm:pt>
    <dgm:pt modelId="{A2E399D9-C611-4DE2-B7E2-32C3E4ECD8A4}" type="parTrans" cxnId="{1DEFA633-0D79-4166-A5AA-3DFA76344C2D}">
      <dgm:prSet/>
      <dgm:spPr/>
      <dgm:t>
        <a:bodyPr/>
        <a:lstStyle/>
        <a:p>
          <a:endParaRPr lang="it-IT" sz="1200"/>
        </a:p>
      </dgm:t>
    </dgm:pt>
    <dgm:pt modelId="{90B6219F-6986-4962-9A27-D593ADEC5BFA}" type="sibTrans" cxnId="{1DEFA633-0D79-4166-A5AA-3DFA76344C2D}">
      <dgm:prSet/>
      <dgm:spPr/>
      <dgm:t>
        <a:bodyPr/>
        <a:lstStyle/>
        <a:p>
          <a:endParaRPr lang="it-IT" sz="1200"/>
        </a:p>
      </dgm:t>
    </dgm:pt>
    <dgm:pt modelId="{91399C2F-377A-49AE-B1C7-25480B6EAF2A}">
      <dgm:prSet phldrT="[Testo]" custT="1"/>
      <dgm:spPr/>
      <dgm:t>
        <a:bodyPr/>
        <a:lstStyle/>
        <a:p>
          <a:r>
            <a:rPr lang="it-IT" sz="1200" dirty="0"/>
            <a:t>3</a:t>
          </a:r>
        </a:p>
      </dgm:t>
    </dgm:pt>
    <dgm:pt modelId="{3E772A34-DCC4-435D-8B28-CFDE55C78B21}" type="parTrans" cxnId="{19071F0A-16CB-4F1E-9B30-E9532E7778DA}">
      <dgm:prSet/>
      <dgm:spPr/>
      <dgm:t>
        <a:bodyPr/>
        <a:lstStyle/>
        <a:p>
          <a:endParaRPr lang="it-IT" sz="1200"/>
        </a:p>
      </dgm:t>
    </dgm:pt>
    <dgm:pt modelId="{0F49FD2E-6A73-4F6C-958B-9ADF00933C2B}" type="sibTrans" cxnId="{19071F0A-16CB-4F1E-9B30-E9532E7778DA}">
      <dgm:prSet/>
      <dgm:spPr/>
      <dgm:t>
        <a:bodyPr/>
        <a:lstStyle/>
        <a:p>
          <a:endParaRPr lang="it-IT" sz="1200"/>
        </a:p>
      </dgm:t>
    </dgm:pt>
    <dgm:pt modelId="{DEE096C4-3795-4F17-916A-601ADC1227B9}">
      <dgm:prSet phldrT="[Testo]" custT="1"/>
      <dgm:spPr/>
      <dgm:t>
        <a:bodyPr/>
        <a:lstStyle/>
        <a:p>
          <a:r>
            <a:rPr lang="it-IT" sz="1200" dirty="0">
              <a:latin typeface="Tahoma" pitchFamily="34" charset="0"/>
              <a:cs typeface="Tahoma" pitchFamily="34" charset="0"/>
            </a:rPr>
            <a:t>Dati di utilizzo nei bambini, scarsi sull’uso per via inalatoria nel neonato </a:t>
          </a:r>
        </a:p>
      </dgm:t>
    </dgm:pt>
    <dgm:pt modelId="{3C329DA2-A1F0-41EE-9D9E-4802F237E448}" type="parTrans" cxnId="{59038D5D-94E4-481E-A7F7-BADB0398E23A}">
      <dgm:prSet/>
      <dgm:spPr/>
      <dgm:t>
        <a:bodyPr/>
        <a:lstStyle/>
        <a:p>
          <a:endParaRPr lang="it-IT" sz="1200"/>
        </a:p>
      </dgm:t>
    </dgm:pt>
    <dgm:pt modelId="{1C67B139-4223-48BD-9F1F-7E77F229702D}" type="sibTrans" cxnId="{59038D5D-94E4-481E-A7F7-BADB0398E23A}">
      <dgm:prSet/>
      <dgm:spPr/>
      <dgm:t>
        <a:bodyPr/>
        <a:lstStyle/>
        <a:p>
          <a:endParaRPr lang="it-IT" sz="1200"/>
        </a:p>
      </dgm:t>
    </dgm:pt>
    <dgm:pt modelId="{B1EC3112-5EE7-40AF-ADA0-DB8DEDD8FD8A}" type="pres">
      <dgm:prSet presAssocID="{0353981B-B700-4F1B-990F-920AD3014979}" presName="linearFlow" presStyleCnt="0">
        <dgm:presLayoutVars>
          <dgm:dir/>
          <dgm:animLvl val="lvl"/>
          <dgm:resizeHandles val="exact"/>
        </dgm:presLayoutVars>
      </dgm:prSet>
      <dgm:spPr/>
    </dgm:pt>
    <dgm:pt modelId="{0FA24CB8-E7F1-4E3E-B042-2243A2FC128C}" type="pres">
      <dgm:prSet presAssocID="{7C5E6E5C-A530-401D-AC7D-E21F84D48DC5}" presName="composite" presStyleCnt="0"/>
      <dgm:spPr/>
    </dgm:pt>
    <dgm:pt modelId="{1EC4E53A-414A-409E-A454-E9CD8652E502}" type="pres">
      <dgm:prSet presAssocID="{7C5E6E5C-A530-401D-AC7D-E21F84D48DC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7F4D8A4-6205-4C6F-9B17-10D49D4B59C4}" type="pres">
      <dgm:prSet presAssocID="{7C5E6E5C-A530-401D-AC7D-E21F84D48DC5}" presName="descendantText" presStyleLbl="alignAcc1" presStyleIdx="0" presStyleCnt="3" custScaleX="97149" custLinFactNeighborX="260" custLinFactNeighborY="-2093">
        <dgm:presLayoutVars>
          <dgm:bulletEnabled val="1"/>
        </dgm:presLayoutVars>
      </dgm:prSet>
      <dgm:spPr/>
    </dgm:pt>
    <dgm:pt modelId="{9A6797A8-68F2-4800-83C3-E67ECEA43EB3}" type="pres">
      <dgm:prSet presAssocID="{11069095-EF05-4903-AA25-F0BF2AEFDCDD}" presName="sp" presStyleCnt="0"/>
      <dgm:spPr/>
    </dgm:pt>
    <dgm:pt modelId="{461E86F9-25E2-4591-B7F5-50BB348C0F65}" type="pres">
      <dgm:prSet presAssocID="{A940AA58-BBC4-4013-BBB3-04E1F75BE33B}" presName="composite" presStyleCnt="0"/>
      <dgm:spPr/>
    </dgm:pt>
    <dgm:pt modelId="{A8142DAE-FF53-4875-AF43-46145058DF66}" type="pres">
      <dgm:prSet presAssocID="{A940AA58-BBC4-4013-BBB3-04E1F75BE33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FE81773-24A6-4E03-963D-4609F56E6B9B}" type="pres">
      <dgm:prSet presAssocID="{A940AA58-BBC4-4013-BBB3-04E1F75BE33B}" presName="descendantText" presStyleLbl="alignAcc1" presStyleIdx="1" presStyleCnt="3" custScaleX="100628" custScaleY="162103">
        <dgm:presLayoutVars>
          <dgm:bulletEnabled val="1"/>
        </dgm:presLayoutVars>
      </dgm:prSet>
      <dgm:spPr/>
    </dgm:pt>
    <dgm:pt modelId="{9729BA58-643B-422F-8829-05CD09D3516A}" type="pres">
      <dgm:prSet presAssocID="{1797E393-DB9C-4F4C-9942-8E4889B9AF92}" presName="sp" presStyleCnt="0"/>
      <dgm:spPr/>
    </dgm:pt>
    <dgm:pt modelId="{8BB1DD7E-231B-4868-85F2-7F40925BE9F8}" type="pres">
      <dgm:prSet presAssocID="{91399C2F-377A-49AE-B1C7-25480B6EAF2A}" presName="composite" presStyleCnt="0"/>
      <dgm:spPr/>
    </dgm:pt>
    <dgm:pt modelId="{A6757350-7024-4DFF-BBC6-E8A81C119FBD}" type="pres">
      <dgm:prSet presAssocID="{91399C2F-377A-49AE-B1C7-25480B6EAF2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0EDBCEB-DEE1-4896-AF93-518D9F5FBFEE}" type="pres">
      <dgm:prSet presAssocID="{91399C2F-377A-49AE-B1C7-25480B6EAF2A}" presName="descendantText" presStyleLbl="alignAcc1" presStyleIdx="2" presStyleCnt="3" custScaleY="113917" custLinFactNeighborX="-106" custLinFactNeighborY="11180">
        <dgm:presLayoutVars>
          <dgm:bulletEnabled val="1"/>
        </dgm:presLayoutVars>
      </dgm:prSet>
      <dgm:spPr/>
    </dgm:pt>
  </dgm:ptLst>
  <dgm:cxnLst>
    <dgm:cxn modelId="{19071F0A-16CB-4F1E-9B30-E9532E7778DA}" srcId="{0353981B-B700-4F1B-990F-920AD3014979}" destId="{91399C2F-377A-49AE-B1C7-25480B6EAF2A}" srcOrd="2" destOrd="0" parTransId="{3E772A34-DCC4-435D-8B28-CFDE55C78B21}" sibTransId="{0F49FD2E-6A73-4F6C-958B-9ADF00933C2B}"/>
    <dgm:cxn modelId="{13FAD71F-B3C5-46D0-B902-31D2F9F059F7}" type="presOf" srcId="{DEE096C4-3795-4F17-916A-601ADC1227B9}" destId="{10EDBCEB-DEE1-4896-AF93-518D9F5FBFEE}" srcOrd="0" destOrd="0" presId="urn:microsoft.com/office/officeart/2005/8/layout/chevron2"/>
    <dgm:cxn modelId="{77339D28-4C1B-41D6-A09A-C0A79BAD759F}" type="presOf" srcId="{C43F20A1-D75C-4342-89D4-644718A96FED}" destId="{6FE81773-24A6-4E03-963D-4609F56E6B9B}" srcOrd="0" destOrd="0" presId="urn:microsoft.com/office/officeart/2005/8/layout/chevron2"/>
    <dgm:cxn modelId="{68F2C032-966F-467D-AA8C-D9A3FF118361}" type="presOf" srcId="{A940AA58-BBC4-4013-BBB3-04E1F75BE33B}" destId="{A8142DAE-FF53-4875-AF43-46145058DF66}" srcOrd="0" destOrd="0" presId="urn:microsoft.com/office/officeart/2005/8/layout/chevron2"/>
    <dgm:cxn modelId="{1DEFA633-0D79-4166-A5AA-3DFA76344C2D}" srcId="{A940AA58-BBC4-4013-BBB3-04E1F75BE33B}" destId="{B15A127F-9B47-4629-8698-92CCA12F6E68}" srcOrd="1" destOrd="0" parTransId="{A2E399D9-C611-4DE2-B7E2-32C3E4ECD8A4}" sibTransId="{90B6219F-6986-4962-9A27-D593ADEC5BFA}"/>
    <dgm:cxn modelId="{AEEE7F3F-17CB-4124-99A3-0EEAB9A95E8D}" type="presOf" srcId="{B15A127F-9B47-4629-8698-92CCA12F6E68}" destId="{6FE81773-24A6-4E03-963D-4609F56E6B9B}" srcOrd="0" destOrd="1" presId="urn:microsoft.com/office/officeart/2005/8/layout/chevron2"/>
    <dgm:cxn modelId="{59038D5D-94E4-481E-A7F7-BADB0398E23A}" srcId="{91399C2F-377A-49AE-B1C7-25480B6EAF2A}" destId="{DEE096C4-3795-4F17-916A-601ADC1227B9}" srcOrd="0" destOrd="0" parTransId="{3C329DA2-A1F0-41EE-9D9E-4802F237E448}" sibTransId="{1C67B139-4223-48BD-9F1F-7E77F229702D}"/>
    <dgm:cxn modelId="{B13A4A75-758D-4CA1-9213-896C8E863392}" srcId="{0353981B-B700-4F1B-990F-920AD3014979}" destId="{7C5E6E5C-A530-401D-AC7D-E21F84D48DC5}" srcOrd="0" destOrd="0" parTransId="{954D2195-94AB-45CE-96CB-4968B4F0CFBD}" sibTransId="{11069095-EF05-4903-AA25-F0BF2AEFDCDD}"/>
    <dgm:cxn modelId="{240AB894-C21E-49CF-9BE0-04C4843AF8D2}" type="presOf" srcId="{56B56B34-E30D-4289-B014-31644E7C1482}" destId="{C7F4D8A4-6205-4C6F-9B17-10D49D4B59C4}" srcOrd="0" destOrd="0" presId="urn:microsoft.com/office/officeart/2005/8/layout/chevron2"/>
    <dgm:cxn modelId="{3739D7C0-F5CE-40DA-B595-F9FA0A488567}" type="presOf" srcId="{0353981B-B700-4F1B-990F-920AD3014979}" destId="{B1EC3112-5EE7-40AF-ADA0-DB8DEDD8FD8A}" srcOrd="0" destOrd="0" presId="urn:microsoft.com/office/officeart/2005/8/layout/chevron2"/>
    <dgm:cxn modelId="{5365DCC9-359E-4C73-A158-D5BDBFFB104B}" type="presOf" srcId="{7C5E6E5C-A530-401D-AC7D-E21F84D48DC5}" destId="{1EC4E53A-414A-409E-A454-E9CD8652E502}" srcOrd="0" destOrd="0" presId="urn:microsoft.com/office/officeart/2005/8/layout/chevron2"/>
    <dgm:cxn modelId="{D96CC9CA-F7EC-47B8-B6D6-3703901214E7}" srcId="{7C5E6E5C-A530-401D-AC7D-E21F84D48DC5}" destId="{56B56B34-E30D-4289-B014-31644E7C1482}" srcOrd="0" destOrd="0" parTransId="{1DC9035F-CEFF-481D-9449-7E4689BAA11C}" sibTransId="{27226F46-9B1C-46BF-9FED-A931E3D49554}"/>
    <dgm:cxn modelId="{29B8E6E7-A6F1-411C-B7C8-61D464999C21}" srcId="{0353981B-B700-4F1B-990F-920AD3014979}" destId="{A940AA58-BBC4-4013-BBB3-04E1F75BE33B}" srcOrd="1" destOrd="0" parTransId="{1FEFB354-4B31-4354-A254-C0DD4BEFFD83}" sibTransId="{1797E393-DB9C-4F4C-9942-8E4889B9AF92}"/>
    <dgm:cxn modelId="{5E1931F8-4EC3-473C-9A53-04B20632C901}" type="presOf" srcId="{91399C2F-377A-49AE-B1C7-25480B6EAF2A}" destId="{A6757350-7024-4DFF-BBC6-E8A81C119FBD}" srcOrd="0" destOrd="0" presId="urn:microsoft.com/office/officeart/2005/8/layout/chevron2"/>
    <dgm:cxn modelId="{1CEED1FA-C3B2-4E99-BA80-1A27094C1EA4}" srcId="{A940AA58-BBC4-4013-BBB3-04E1F75BE33B}" destId="{C43F20A1-D75C-4342-89D4-644718A96FED}" srcOrd="0" destOrd="0" parTransId="{79800A65-6B8F-4999-AE86-C6DB57D74C50}" sibTransId="{26747D4D-DE8F-4684-A58B-BF7244E61B09}"/>
    <dgm:cxn modelId="{0C2C2497-B87C-400D-A285-5579C153A120}" type="presParOf" srcId="{B1EC3112-5EE7-40AF-ADA0-DB8DEDD8FD8A}" destId="{0FA24CB8-E7F1-4E3E-B042-2243A2FC128C}" srcOrd="0" destOrd="0" presId="urn:microsoft.com/office/officeart/2005/8/layout/chevron2"/>
    <dgm:cxn modelId="{EA20450E-3516-4045-B301-1F1A31EC4C3F}" type="presParOf" srcId="{0FA24CB8-E7F1-4E3E-B042-2243A2FC128C}" destId="{1EC4E53A-414A-409E-A454-E9CD8652E502}" srcOrd="0" destOrd="0" presId="urn:microsoft.com/office/officeart/2005/8/layout/chevron2"/>
    <dgm:cxn modelId="{F6F8AC28-0532-4CCF-B00B-E17F314FF663}" type="presParOf" srcId="{0FA24CB8-E7F1-4E3E-B042-2243A2FC128C}" destId="{C7F4D8A4-6205-4C6F-9B17-10D49D4B59C4}" srcOrd="1" destOrd="0" presId="urn:microsoft.com/office/officeart/2005/8/layout/chevron2"/>
    <dgm:cxn modelId="{5DBF79E2-9C5A-43CC-9BC3-A32CBAAF517B}" type="presParOf" srcId="{B1EC3112-5EE7-40AF-ADA0-DB8DEDD8FD8A}" destId="{9A6797A8-68F2-4800-83C3-E67ECEA43EB3}" srcOrd="1" destOrd="0" presId="urn:microsoft.com/office/officeart/2005/8/layout/chevron2"/>
    <dgm:cxn modelId="{75E69397-71F8-4079-9106-0CD5845E47C4}" type="presParOf" srcId="{B1EC3112-5EE7-40AF-ADA0-DB8DEDD8FD8A}" destId="{461E86F9-25E2-4591-B7F5-50BB348C0F65}" srcOrd="2" destOrd="0" presId="urn:microsoft.com/office/officeart/2005/8/layout/chevron2"/>
    <dgm:cxn modelId="{7620F6A6-8B63-4DDD-8980-B3037597A7E4}" type="presParOf" srcId="{461E86F9-25E2-4591-B7F5-50BB348C0F65}" destId="{A8142DAE-FF53-4875-AF43-46145058DF66}" srcOrd="0" destOrd="0" presId="urn:microsoft.com/office/officeart/2005/8/layout/chevron2"/>
    <dgm:cxn modelId="{5E64C04C-38F0-4436-8E52-9D7F9D934F5A}" type="presParOf" srcId="{461E86F9-25E2-4591-B7F5-50BB348C0F65}" destId="{6FE81773-24A6-4E03-963D-4609F56E6B9B}" srcOrd="1" destOrd="0" presId="urn:microsoft.com/office/officeart/2005/8/layout/chevron2"/>
    <dgm:cxn modelId="{9E949E63-C7EC-4774-8C9C-E67B8DC8FFBE}" type="presParOf" srcId="{B1EC3112-5EE7-40AF-ADA0-DB8DEDD8FD8A}" destId="{9729BA58-643B-422F-8829-05CD09D3516A}" srcOrd="3" destOrd="0" presId="urn:microsoft.com/office/officeart/2005/8/layout/chevron2"/>
    <dgm:cxn modelId="{53E92EA5-20EF-49FC-AD68-149B6CD9C00D}" type="presParOf" srcId="{B1EC3112-5EE7-40AF-ADA0-DB8DEDD8FD8A}" destId="{8BB1DD7E-231B-4868-85F2-7F40925BE9F8}" srcOrd="4" destOrd="0" presId="urn:microsoft.com/office/officeart/2005/8/layout/chevron2"/>
    <dgm:cxn modelId="{C1AB6B6C-20C1-409D-ADA5-A7F9306F341F}" type="presParOf" srcId="{8BB1DD7E-231B-4868-85F2-7F40925BE9F8}" destId="{A6757350-7024-4DFF-BBC6-E8A81C119FBD}" srcOrd="0" destOrd="0" presId="urn:microsoft.com/office/officeart/2005/8/layout/chevron2"/>
    <dgm:cxn modelId="{49EA22C3-E4C8-4139-84E2-714A73D6E32A}" type="presParOf" srcId="{8BB1DD7E-231B-4868-85F2-7F40925BE9F8}" destId="{10EDBCEB-DEE1-4896-AF93-518D9F5FBF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4E53A-414A-409E-A454-E9CD8652E502}">
      <dsp:nvSpPr>
        <dsp:cNvPr id="0" name=""/>
        <dsp:cNvSpPr/>
      </dsp:nvSpPr>
      <dsp:spPr>
        <a:xfrm rot="5400000">
          <a:off x="-141111" y="135949"/>
          <a:ext cx="895542" cy="62687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1</a:t>
          </a:r>
        </a:p>
      </dsp:txBody>
      <dsp:txXfrm rot="-5400000">
        <a:off x="-6779" y="315058"/>
        <a:ext cx="626879" cy="268663"/>
      </dsp:txXfrm>
    </dsp:sp>
    <dsp:sp modelId="{C7F4D8A4-6205-4C6F-9B17-10D49D4B59C4}">
      <dsp:nvSpPr>
        <dsp:cNvPr id="0" name=""/>
        <dsp:cNvSpPr/>
      </dsp:nvSpPr>
      <dsp:spPr>
        <a:xfrm rot="5400000">
          <a:off x="2499662" y="-1806770"/>
          <a:ext cx="582102" cy="4195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Tahoma" pitchFamily="34" charset="0"/>
              <a:cs typeface="Tahoma" pitchFamily="34" charset="0"/>
            </a:rPr>
            <a:t>Aumenta la concentrazione di </a:t>
          </a:r>
          <a:r>
            <a:rPr lang="it-IT" sz="1200" kern="1200" dirty="0" err="1">
              <a:latin typeface="Tahoma" pitchFamily="34" charset="0"/>
              <a:cs typeface="Tahoma" pitchFamily="34" charset="0"/>
            </a:rPr>
            <a:t>cAMP</a:t>
          </a:r>
          <a:r>
            <a:rPr lang="it-IT" sz="1200" kern="1200" dirty="0">
              <a:latin typeface="Tahoma" pitchFamily="34" charset="0"/>
              <a:cs typeface="Tahoma" pitchFamily="34" charset="0"/>
            </a:rPr>
            <a:t> con conseguente vasodilatazione</a:t>
          </a:r>
        </a:p>
      </dsp:txBody>
      <dsp:txXfrm rot="-5400000">
        <a:off x="692892" y="28416"/>
        <a:ext cx="4167227" cy="525270"/>
      </dsp:txXfrm>
    </dsp:sp>
    <dsp:sp modelId="{A8142DAE-FF53-4875-AF43-46145058DF66}">
      <dsp:nvSpPr>
        <dsp:cNvPr id="0" name=""/>
        <dsp:cNvSpPr/>
      </dsp:nvSpPr>
      <dsp:spPr>
        <a:xfrm rot="5400000">
          <a:off x="-141111" y="1022796"/>
          <a:ext cx="895542" cy="62687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8930"/>
                <a:satOff val="370"/>
                <a:lumOff val="1242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shade val="80000"/>
                <a:hueOff val="78930"/>
                <a:satOff val="370"/>
                <a:lumOff val="12426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80000"/>
                <a:hueOff val="78930"/>
                <a:satOff val="370"/>
                <a:lumOff val="12426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 w="9525" cap="flat" cmpd="sng" algn="ctr">
          <a:solidFill>
            <a:schemeClr val="accent1">
              <a:shade val="80000"/>
              <a:hueOff val="78930"/>
              <a:satOff val="370"/>
              <a:lumOff val="12426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2</a:t>
          </a:r>
        </a:p>
      </dsp:txBody>
      <dsp:txXfrm rot="-5400000">
        <a:off x="-6779" y="1201905"/>
        <a:ext cx="626879" cy="268663"/>
      </dsp:txXfrm>
    </dsp:sp>
    <dsp:sp modelId="{6FE81773-24A6-4E03-963D-4609F56E6B9B}">
      <dsp:nvSpPr>
        <dsp:cNvPr id="0" name=""/>
        <dsp:cNvSpPr/>
      </dsp:nvSpPr>
      <dsp:spPr>
        <a:xfrm rot="5400000">
          <a:off x="2307682" y="-993430"/>
          <a:ext cx="943606" cy="43458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78930"/>
              <a:satOff val="370"/>
              <a:lumOff val="124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Tahoma" pitchFamily="34" charset="0"/>
              <a:cs typeface="Tahoma" pitchFamily="34" charset="0"/>
            </a:rPr>
            <a:t>Vasodilatatore polmonare e sistemico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Tahoma" pitchFamily="34" charset="0"/>
              <a:cs typeface="Tahoma" pitchFamily="34" charset="0"/>
            </a:rPr>
            <a:t>Somministrata per </a:t>
          </a:r>
          <a:r>
            <a:rPr lang="it-IT" sz="1200" kern="1200" dirty="0" err="1">
              <a:latin typeface="Tahoma" pitchFamily="34" charset="0"/>
              <a:cs typeface="Tahoma" pitchFamily="34" charset="0"/>
            </a:rPr>
            <a:t>ev</a:t>
          </a:r>
          <a:r>
            <a:rPr lang="it-IT" sz="1200" kern="1200" dirty="0">
              <a:latin typeface="Tahoma" pitchFamily="34" charset="0"/>
              <a:cs typeface="Tahoma" pitchFamily="34" charset="0"/>
            </a:rPr>
            <a:t> può determinare ipotensione sistemica; per via inalatoria ha un effetto solo polmonare</a:t>
          </a:r>
        </a:p>
      </dsp:txBody>
      <dsp:txXfrm rot="-5400000">
        <a:off x="606539" y="753776"/>
        <a:ext cx="4299830" cy="851480"/>
      </dsp:txXfrm>
    </dsp:sp>
    <dsp:sp modelId="{A6757350-7024-4DFF-BBC6-E8A81C119FBD}">
      <dsp:nvSpPr>
        <dsp:cNvPr id="0" name=""/>
        <dsp:cNvSpPr/>
      </dsp:nvSpPr>
      <dsp:spPr>
        <a:xfrm rot="5400000">
          <a:off x="-141111" y="1769397"/>
          <a:ext cx="895542" cy="62687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57861"/>
                <a:satOff val="741"/>
                <a:lumOff val="2485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shade val="80000"/>
                <a:hueOff val="157861"/>
                <a:satOff val="741"/>
                <a:lumOff val="24851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80000"/>
                <a:hueOff val="157861"/>
                <a:satOff val="741"/>
                <a:lumOff val="24851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 w="9525" cap="flat" cmpd="sng" algn="ctr">
          <a:solidFill>
            <a:schemeClr val="accent1">
              <a:shade val="80000"/>
              <a:hueOff val="157861"/>
              <a:satOff val="741"/>
              <a:lumOff val="24851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3</a:t>
          </a:r>
        </a:p>
      </dsp:txBody>
      <dsp:txXfrm rot="-5400000">
        <a:off x="-6779" y="1948506"/>
        <a:ext cx="626879" cy="268663"/>
      </dsp:txXfrm>
    </dsp:sp>
    <dsp:sp modelId="{10EDBCEB-DEE1-4896-AF93-518D9F5FBFEE}">
      <dsp:nvSpPr>
        <dsp:cNvPr id="0" name=""/>
        <dsp:cNvSpPr/>
      </dsp:nvSpPr>
      <dsp:spPr>
        <a:xfrm rot="5400000">
          <a:off x="2443350" y="-168189"/>
          <a:ext cx="663114" cy="43187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57861"/>
              <a:satOff val="741"/>
              <a:lumOff val="248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Tahoma" pitchFamily="34" charset="0"/>
              <a:cs typeface="Tahoma" pitchFamily="34" charset="0"/>
            </a:rPr>
            <a:t>Dati di utilizzo nei bambini, scarsi sull’uso per via inalatoria nel neonato </a:t>
          </a:r>
        </a:p>
      </dsp:txBody>
      <dsp:txXfrm rot="-5400000">
        <a:off x="615522" y="1692010"/>
        <a:ext cx="4286401" cy="598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2EFDD-670B-4513-A328-73FBC90955B3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E5756-93CF-484D-9332-2738D36591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93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630CE-2E78-4306-BC07-588B094525B2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096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solidFill>
                <a:srgbClr val="C00000"/>
              </a:solidFill>
              <a:latin typeface="Times New Roman" charset="0"/>
            </a:endParaRPr>
          </a:p>
          <a:p>
            <a:r>
              <a:rPr lang="it-IT" dirty="0" err="1">
                <a:solidFill>
                  <a:srgbClr val="C00000"/>
                </a:solidFill>
                <a:latin typeface="Times New Roman" charset="0"/>
              </a:rPr>
              <a:t>Ipereossigenazione</a:t>
            </a:r>
            <a:r>
              <a:rPr lang="it-IT" dirty="0">
                <a:solidFill>
                  <a:srgbClr val="C00000"/>
                </a:solidFill>
                <a:latin typeface="Times New Roman" charset="0"/>
              </a:rPr>
              <a:t>: dannosa perché non aumenta l efficacia clinica (PaO2 60 mmHg = PaO2 100 mmHg) ma forma radicali liberi che con NO forma </a:t>
            </a:r>
            <a:r>
              <a:rPr lang="it-IT" dirty="0" err="1">
                <a:solidFill>
                  <a:srgbClr val="C00000"/>
                </a:solidFill>
                <a:latin typeface="Times New Roman" charset="0"/>
              </a:rPr>
              <a:t>perossinitrito</a:t>
            </a:r>
            <a:endParaRPr lang="it-IT" dirty="0">
              <a:solidFill>
                <a:srgbClr val="C00000"/>
              </a:solidFill>
              <a:latin typeface="Times New Roman" charset="0"/>
            </a:endParaRPr>
          </a:p>
          <a:p>
            <a:r>
              <a:rPr lang="it-IT" dirty="0">
                <a:solidFill>
                  <a:srgbClr val="C00000"/>
                </a:solidFill>
                <a:latin typeface="Times New Roman" charset="0"/>
              </a:rPr>
              <a:t>Ipercapnia permissiva: sia perché stimola il drive respiratorio , evita alcalosi, favorisce vasodilatazione stimolata dall’ossigenoterapia</a:t>
            </a:r>
          </a:p>
          <a:p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50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14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8786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dirty="0">
                <a:latin typeface="Times New Roman" charset="0"/>
              </a:rPr>
              <a:t>Nel  trattamento dell’ ipertensione  polmonare  associata a condizioni come l’RDS, l’ipoplasia polmonare conseguente a PROM e la polmonite  l’uso dell’NO per via inalatoria ha un razionale in particolare per il suo effetto </a:t>
            </a:r>
            <a:r>
              <a:rPr lang="it-IT" dirty="0" err="1">
                <a:latin typeface="Times New Roman" charset="0"/>
              </a:rPr>
              <a:t>microselettivo</a:t>
            </a:r>
            <a:r>
              <a:rPr lang="it-IT" dirty="0">
                <a:latin typeface="Times New Roman" charset="0"/>
              </a:rPr>
              <a:t> a livello della barriera alveolo-capillare con possibilità di miglioramento del rapporto ventilazione-perfusione e riduzione dello  shunt intrapolmonare  che può avere un ruolo nel determinare il quadro di ipertensione </a:t>
            </a:r>
          </a:p>
        </p:txBody>
      </p:sp>
      <p:sp>
        <p:nvSpPr>
          <p:cNvPr id="11878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AC8E2D-8DE2-234C-8F68-D1E918FBFA7D}" type="slidenum">
              <a:rPr lang="it-IT" sz="1200"/>
              <a:pPr/>
              <a:t>20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3724830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873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998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795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Che vuoi dire?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795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Times New Roman" charset="0"/>
              </a:rPr>
              <a:t>Alcune indicazioni della terapia riportate da una recente </a:t>
            </a:r>
            <a:r>
              <a:rPr lang="it-IT" dirty="0" err="1">
                <a:latin typeface="Times New Roman" charset="0"/>
              </a:rPr>
              <a:t>review</a:t>
            </a:r>
            <a:r>
              <a:rPr lang="it-IT" dirty="0">
                <a:latin typeface="Times New Roman" charset="0"/>
              </a:rPr>
              <a:t>  . </a:t>
            </a:r>
          </a:p>
          <a:p>
            <a:r>
              <a:rPr lang="it-IT" dirty="0">
                <a:latin typeface="Times New Roman" charset="0"/>
              </a:rPr>
              <a:t>La dose iniziale raccomandata è di 20 </a:t>
            </a:r>
            <a:r>
              <a:rPr lang="it-IT" dirty="0" err="1">
                <a:latin typeface="Times New Roman" charset="0"/>
              </a:rPr>
              <a:t>ppm</a:t>
            </a:r>
            <a:r>
              <a:rPr lang="it-IT" dirty="0">
                <a:latin typeface="Times New Roman" charset="0"/>
              </a:rPr>
              <a:t>  con la raccomandazione di ridurla  appena possibile nel corso del trattamento, lo svezzamento dalla terapia inalatoria deve essere graduale  fino alla dose di 1 </a:t>
            </a:r>
            <a:r>
              <a:rPr lang="it-IT" dirty="0" err="1">
                <a:latin typeface="Times New Roman" charset="0"/>
              </a:rPr>
              <a:t>ppm</a:t>
            </a:r>
            <a:r>
              <a:rPr lang="it-IT" dirty="0">
                <a:latin typeface="Times New Roman" charset="0"/>
              </a:rPr>
              <a:t> e deve avvenire  con le stesse modalità anche nei non </a:t>
            </a:r>
            <a:r>
              <a:rPr lang="it-IT" dirty="0" err="1">
                <a:latin typeface="Times New Roman" charset="0"/>
              </a:rPr>
              <a:t>responders</a:t>
            </a:r>
            <a:r>
              <a:rPr lang="it-IT" dirty="0">
                <a:latin typeface="Times New Roman" charset="0"/>
              </a:rPr>
              <a:t> per la possibilità di sviluppo di crisi ipossiche di </a:t>
            </a:r>
            <a:r>
              <a:rPr lang="it-IT" dirty="0" err="1">
                <a:latin typeface="Times New Roman" charset="0"/>
              </a:rPr>
              <a:t>rebound</a:t>
            </a:r>
            <a:r>
              <a:rPr lang="it-IT" dirty="0">
                <a:latin typeface="Times New Roman" charset="0"/>
              </a:rPr>
              <a:t> e per la possibile interferenza della terapia inalatoria sull’NO endogeno, e in caso di mancata risposta nei soggetti con documentata ipertensione polmonare si raccomanda di valutare il ruolo di una possibile disfunzione ventricolare sinistra o la possibilità che siano presenti anomalie  strutturali cardiache e/o polmonari vascolari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512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Spiegami</a:t>
            </a:r>
            <a:r>
              <a:rPr lang="it-IT" baseline="0" dirty="0"/>
              <a:t> meglio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346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34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15BF41-8C14-A544-B8B5-418B0993D074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dirty="0">
                <a:latin typeface="Times New Roman" charset="0"/>
              </a:rPr>
              <a:t>Al momento della  nascita   , la caduta delle resistenze vascolari polmonari riflette l’adattamento strutturale del letto vascolare all’espansione polmonare , all’aumento della PO2, e all’aumento delle resistenze  sistemiche  ma soprattutto all’azione di sostanze vasoattive la cui concentrazione aumenta alla nascita .</a:t>
            </a:r>
          </a:p>
        </p:txBody>
      </p:sp>
    </p:spTree>
    <p:extLst>
      <p:ext uri="{BB962C8B-B14F-4D97-AF65-F5344CB8AC3E}">
        <p14:creationId xmlns:p14="http://schemas.microsoft.com/office/powerpoint/2010/main" val="2676515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Eliminare diapositiva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021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Milrinone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: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può essere utile nei casi di neonati che hanno anche una disfunzione ventricolare sinistra che può determinare ipertensione venosa polmonare ed edema polmonare. Il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milrinone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aumenta la funzione del ventricolo sinistro attraverso il suo effetto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lusitropo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(favorisce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il rilasciamento miocardico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) and inotropo (favorisce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la contrazione cardiaca) e diminuisce l’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iperetnsione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venosa polmonare. Causa vasodilatazione polmonare (ma anche sistemica) e riduce il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postcarico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di entrambi i ventricoli.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it-IT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Times New Roman" charset="0"/>
              </a:rPr>
              <a:t>Non ci sono trials che rispondono ai criteri di inclusione in cui il </a:t>
            </a:r>
            <a:r>
              <a:rPr lang="it-IT" dirty="0" err="1">
                <a:latin typeface="Times New Roman" charset="0"/>
              </a:rPr>
              <a:t>milrinone</a:t>
            </a:r>
            <a:r>
              <a:rPr lang="it-IT" dirty="0">
                <a:latin typeface="Times New Roman" charset="0"/>
              </a:rPr>
              <a:t> è usato vs placebo, vs NO o altri potenziali trattamenti per PH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D3484A-4B1F-024B-95F8-8520F9AFCE32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572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Solfato di magnesio è stabilizzante di membrana.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756-93CF-484D-9332-2738D3659134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771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MILRINONE è UN VASODILATATORE SISTEMICO E POLMONARE (INO VASODIATATORE)</a:t>
            </a:r>
          </a:p>
          <a:p>
            <a:endParaRPr lang="it-IT" dirty="0"/>
          </a:p>
          <a:p>
            <a:r>
              <a:rPr lang="it-IT" dirty="0"/>
              <a:t>NORAEPINEFR E VASOPRESS SONO VASOCOSTRITT SIST &gt;&gt; POLM </a:t>
            </a:r>
          </a:p>
          <a:p>
            <a:endParaRPr lang="it-IT" dirty="0"/>
          </a:p>
          <a:p>
            <a:r>
              <a:rPr lang="it-IT" dirty="0"/>
              <a:t>AADO2</a:t>
            </a:r>
            <a:r>
              <a:rPr lang="it-IT" baseline="0" dirty="0"/>
              <a:t> differenza alveolo capillari di 02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756-93CF-484D-9332-2738D3659134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910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021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68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630CE-2E78-4306-BC07-588B094525B2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82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392BF0-523D-C74F-A05C-07D74E2494D2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dirty="0">
                <a:latin typeface="Times New Roman" charset="0"/>
              </a:rPr>
              <a:t>Il neonato con ipertensione polmonare  presenta cianosi , ipossiemia e in relazione alla patologia di base un grado variabile di </a:t>
            </a:r>
            <a:r>
              <a:rPr lang="it-IT" dirty="0" err="1">
                <a:latin typeface="Times New Roman" charset="0"/>
              </a:rPr>
              <a:t>distress</a:t>
            </a:r>
            <a:r>
              <a:rPr lang="it-IT" dirty="0">
                <a:latin typeface="Times New Roman" charset="0"/>
              </a:rPr>
              <a:t> respiratorio.</a:t>
            </a:r>
          </a:p>
          <a:p>
            <a:r>
              <a:rPr lang="it-IT" dirty="0">
                <a:latin typeface="Times New Roman" charset="0"/>
              </a:rPr>
              <a:t>All’auscultazione  cardiaca vi è un’accentuazione del secondo tono e </a:t>
            </a:r>
            <a:r>
              <a:rPr lang="it-IT" dirty="0" err="1">
                <a:latin typeface="Times New Roman" charset="0"/>
              </a:rPr>
              <a:t>puo’</a:t>
            </a:r>
            <a:r>
              <a:rPr lang="it-IT" dirty="0">
                <a:latin typeface="Times New Roman" charset="0"/>
              </a:rPr>
              <a:t> esserci un soffio sistolico per rigurgito </a:t>
            </a:r>
            <a:r>
              <a:rPr lang="it-IT" dirty="0" err="1">
                <a:latin typeface="Times New Roman" charset="0"/>
              </a:rPr>
              <a:t>tricuspidalico</a:t>
            </a:r>
            <a:r>
              <a:rPr lang="it-IT" dirty="0">
                <a:latin typeface="Times New Roman" charset="0"/>
              </a:rPr>
              <a:t>.</a:t>
            </a:r>
          </a:p>
          <a:p>
            <a:r>
              <a:rPr lang="it-IT" dirty="0">
                <a:latin typeface="Times New Roman" charset="0"/>
              </a:rPr>
              <a:t>La diagnosi va comunque considerata quando l’ipossiemia è sproporzionata rispetto al grado di severità delle anomalie a livello della radiografia del torace</a:t>
            </a:r>
          </a:p>
        </p:txBody>
      </p:sp>
    </p:spTree>
    <p:extLst>
      <p:ext uri="{BB962C8B-B14F-4D97-AF65-F5344CB8AC3E}">
        <p14:creationId xmlns:p14="http://schemas.microsoft.com/office/powerpoint/2010/main" val="4183196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630CE-2E78-4306-BC07-588B094525B2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02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Toglierei</a:t>
            </a:r>
            <a:r>
              <a:rPr lang="it-IT" baseline="0" dirty="0"/>
              <a:t> questa parte in rosso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756-93CF-484D-9332-2738D3659134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581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Chiarisci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meglio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concetto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dell’indice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ossigenazione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&gt;15 (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comunemente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&gt;25)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630CE-2E78-4306-BC07-588B094525B2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030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50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dirty="0"/>
              <a:t>PVR: PULMONARY VASCOLAR RESISTANCE </a:t>
            </a:r>
          </a:p>
          <a:p>
            <a:r>
              <a:rPr lang="it-IT" b="0" dirty="0"/>
              <a:t>Acidosi: vasocostrizione polmonare ma vasodilatazione sistemica</a:t>
            </a:r>
          </a:p>
          <a:p>
            <a:r>
              <a:rPr lang="it-IT" b="0" dirty="0"/>
              <a:t>Alcalosi: vasodilatazione polmonare ma vasocostrizione sistemica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30CE-2E78-4306-BC07-588B094525B2}" type="slidenum">
              <a:rPr lang="it-IT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87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7C262C-3181-4028-939A-064FE103F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2182178-71C4-49EB-AA0D-8EC3F5744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29ED17-8449-4AC5-A25D-B32A3E63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3565-19C9-427A-8515-A2C4FDDF84DF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186EE4-9347-4D6A-B86D-FFC99230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464CB9-B935-4E43-AA3A-17B5E84D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285E-774B-4A61-83E7-96371576EE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64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83474C-FD87-42BC-AE49-40912EDB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6DE04A-E98A-4F69-873E-13A22D851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72B00C-E2A1-4213-A298-FFC4A0A5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3565-19C9-427A-8515-A2C4FDDF84DF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269FCA-C8D5-4778-A572-97AD9DCC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52AFD8-3B8D-4686-B809-6F7D83A0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285E-774B-4A61-83E7-96371576EE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30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792A61D-875C-45CE-A070-1A50861E8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4D18392-4663-4F6F-B2AF-2FB44AF5A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E31379-9A8A-4C53-A01A-9425A7DE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3565-19C9-427A-8515-A2C4FDDF84DF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5CD0D1-C5D6-41F0-862A-08AA9647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A934FB-7297-4395-8D2C-4709944D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285E-774B-4A61-83E7-96371576EE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555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11BFB-9BFC-2741-8C75-4FD21426F3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29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D7FC-5D7B-2B43-ACEB-8869D4D5DC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03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5B3C0-A426-4C49-88A5-C224FE463C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122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C9532-878B-264F-96B5-1E76BBB2B0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45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3354-E7C3-1E4D-B690-32E899599C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660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3507-D4BA-2343-ABB6-26DD7F0916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440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015F0-5E71-7349-AC02-F61312F520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932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565E7-D09F-0845-855F-3E9ED1C7B3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3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1495B5-94AA-4F39-BB68-3B7E784D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BEDB17-F48F-432C-B6B6-A4576629D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3C2DB3-F75C-4504-BD45-DC3954E9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3565-19C9-427A-8515-A2C4FDDF84DF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6A1DC7-E904-430A-8716-DA477AA4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2DD02A-86B0-42E1-B630-7F5B3B0D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285E-774B-4A61-83E7-96371576EE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113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3E12-9A2D-4843-8D22-E19635B2BD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287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E19C4-05B9-BE48-BDFE-26F3B807B4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834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FAB2-64D3-C441-A71A-B7DC2966B3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052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E219-7A3A-8748-9E58-3F21493857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802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598E2-AE23-8741-82E3-7B2F3BF9D4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092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DADB1-21FC-934C-8F7F-F7C8ABCE7F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40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4" y="4198409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445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426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5" y="767419"/>
            <a:ext cx="10780777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1" y="4187275"/>
            <a:ext cx="9226297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392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7" y="1993392"/>
            <a:ext cx="5074921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3651" y="1993392"/>
            <a:ext cx="5074921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50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8EB2CF-944D-4F72-9226-68EFBA3E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EACC3F-A3D2-4708-A202-2F71F1B09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D6A068-49B6-4803-96D8-42C7BCD6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3565-19C9-427A-8515-A2C4FDDF84DF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88BFA6-DD8F-4869-BCE0-A6CF69E2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E0FB26-E197-450C-ABEA-051929A9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285E-774B-4A61-83E7-96371576EE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957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7" y="2032000"/>
            <a:ext cx="5074921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7" y="2736150"/>
            <a:ext cx="5074921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5080" y="2029968"/>
            <a:ext cx="5074921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5080" y="2734056"/>
            <a:ext cx="5074921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589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501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165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5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1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09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70"/>
            <a:ext cx="10780777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444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018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2" y="695325"/>
            <a:ext cx="2628900" cy="4800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77"/>
            <a:ext cx="7734300" cy="54006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356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11BFB-9BFC-2741-8C75-4FD21426F3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648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D7FC-5D7B-2B43-ACEB-8869D4D5DC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923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5B3C0-A426-4C49-88A5-C224FE463C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11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00794F-23F5-4461-BA68-2752435B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967115-5311-474B-873A-604518F2A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E08893-27E0-42CC-9DFA-6F714ABC9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AEC01B-0666-416C-AE09-22B5C9D9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3565-19C9-427A-8515-A2C4FDDF84DF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5DB651-E3BC-44E3-B98C-5B4123087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E28703-9FD1-4C16-B665-671673A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285E-774B-4A61-83E7-96371576EE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53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C9532-878B-264F-96B5-1E76BBB2B0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714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3354-E7C3-1E4D-B690-32E899599C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668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3507-D4BA-2343-ABB6-26DD7F0916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58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015F0-5E71-7349-AC02-F61312F520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453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565E7-D09F-0845-855F-3E9ED1C7B3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728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3E12-9A2D-4843-8D22-E19635B2BD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2718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E19C4-05B9-BE48-BDFE-26F3B807B4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035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FAB2-64D3-C441-A71A-B7DC2966B3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177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E219-7A3A-8748-9E58-3F21493857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939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598E2-AE23-8741-82E3-7B2F3BF9D4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41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D5BF14-4D6F-4CB2-8231-72CDCA21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03BEB5-FE86-4DB5-A2E7-D70DE51C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2C2F6A-09FE-4A9E-A44B-15E5119A9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FB2562C-1CAA-4A33-906C-721DFD26C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D952F4-40E4-4AF5-B3AE-C60E2D110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5FABAAF-18D6-4664-9893-25589FFFD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3565-19C9-427A-8515-A2C4FDDF84DF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8190431-8CDB-4EFA-8268-F97FDF28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FA2604E-3484-4677-9DA7-B4DACBDE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285E-774B-4A61-83E7-96371576EE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547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DADB1-21FC-934C-8F7F-F7C8ABCE7F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479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4" y="4198409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691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179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5" y="767419"/>
            <a:ext cx="10780777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1" y="4187275"/>
            <a:ext cx="9226297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188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7" y="1993392"/>
            <a:ext cx="5074921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3651" y="1993392"/>
            <a:ext cx="5074921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19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7" y="2032000"/>
            <a:ext cx="5074921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7" y="2736150"/>
            <a:ext cx="5074921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5080" y="2029968"/>
            <a:ext cx="5074921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5080" y="2734056"/>
            <a:ext cx="5074921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676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82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2937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5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1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2483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70"/>
            <a:ext cx="10780777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25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E3380-9C43-4352-AF7D-9AA59DBC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B8418D2-50A6-459D-BC90-55B961A8D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3565-19C9-427A-8515-A2C4FDDF84DF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FE0E671-4253-4CA3-A69F-7BCC6379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89FCE1E-49A5-40C0-9860-22974C44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285E-774B-4A61-83E7-96371576EE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8226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503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2" y="695325"/>
            <a:ext cx="2628900" cy="4800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77"/>
            <a:ext cx="7734300" cy="54006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5261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462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7309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5983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6226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272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0821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7967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56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0AADAA9-BF4C-4F49-8136-6CB85D21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3565-19C9-427A-8515-A2C4FDDF84DF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1223F0-F18C-42F8-B8AF-27C17016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11C85D-5958-4C94-93C2-1F0E7DE6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285E-774B-4A61-83E7-96371576EE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6491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57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399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54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397B2B-D512-451A-8DEF-255AA9D4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DBF07F-D2EC-42A4-9B70-484B0B75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04F9AF-A0B8-405D-B075-9BE6643C9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71C7AB-B470-4FB9-B3BD-EAFCCD81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3565-19C9-427A-8515-A2C4FDDF84DF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8DC717-28B2-40BD-9AEE-4E19E39A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BE2987-397C-4B92-8122-FF26A15A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285E-774B-4A61-83E7-96371576EE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23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8ABA62-1532-40D7-BEFC-89ED8E8B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F2236E1-9DF2-45D6-9B4C-A7AF3BB62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BB3226A-9128-4F3A-AECD-072A846F8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7D6CB5-AE7A-475B-A1C6-2A778BE0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3565-19C9-427A-8515-A2C4FDDF84DF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407C3F-FFFA-4BFC-8150-3500C288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291436-6B66-46C0-8531-2B58C3D8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285E-774B-4A61-83E7-96371576EE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61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B1F2B8-EFDE-4011-83AA-B2F8F605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9B848D-81DC-48E2-98D9-254383DD7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CEE157-6976-48F1-A681-0F6DCB0DE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03565-19C9-427A-8515-A2C4FDDF84DF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C3937E-9036-42CB-8092-C7D4F0469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389EA7-B94B-4A65-BFDE-429DB1AFC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285E-774B-4A61-83E7-96371576EE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72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B7CC047-2756-454A-B0D9-549B70B806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858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7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6" y="1993394"/>
            <a:ext cx="1075372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2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591" y="5829750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0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B7CC047-2756-454A-B0D9-549B70B806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828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7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6" y="1993394"/>
            <a:ext cx="1075372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2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18163B6A-F9BA-4C40-B8F6-A7BD296BCDC9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591" y="5829750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073801A9-26F7-A545-9425-1A852063AB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09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20/02/2018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4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3.png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tonda angolo diagonale rettangolo 3"/>
          <p:cNvSpPr/>
          <p:nvPr/>
        </p:nvSpPr>
        <p:spPr>
          <a:xfrm>
            <a:off x="2391638" y="2668440"/>
            <a:ext cx="7408725" cy="2592639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17" name="Titolo 1"/>
          <p:cNvSpPr>
            <a:spLocks noGrp="1"/>
          </p:cNvSpPr>
          <p:nvPr>
            <p:ph type="ctrTitle"/>
          </p:nvPr>
        </p:nvSpPr>
        <p:spPr>
          <a:xfrm>
            <a:off x="2738415" y="3214686"/>
            <a:ext cx="6858000" cy="137636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Protocollo</a:t>
            </a:r>
            <a:br>
              <a:rPr lang="it-IT" b="1" dirty="0"/>
            </a:br>
            <a:r>
              <a:rPr lang="it-IT" b="1" dirty="0"/>
              <a:t>Ipertensione polmonare nel neonato: quando pensarci e cosa fare</a:t>
            </a:r>
          </a:p>
        </p:txBody>
      </p:sp>
      <p:sp>
        <p:nvSpPr>
          <p:cNvPr id="13318" name="Text Box 2"/>
          <p:cNvSpPr txBox="1">
            <a:spLocks noChangeArrowheads="1"/>
          </p:cNvSpPr>
          <p:nvPr/>
        </p:nvSpPr>
        <p:spPr bwMode="auto">
          <a:xfrm>
            <a:off x="6901384" y="5472095"/>
            <a:ext cx="2951163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AIF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Dott.ssa A. Di Fiore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Dott. G. Montefusco</a:t>
            </a:r>
          </a:p>
        </p:txBody>
      </p:sp>
      <p:sp>
        <p:nvSpPr>
          <p:cNvPr id="13319" name="Text Box 3"/>
          <p:cNvSpPr txBox="1">
            <a:spLocks noChangeArrowheads="1"/>
          </p:cNvSpPr>
          <p:nvPr/>
        </p:nvSpPr>
        <p:spPr bwMode="auto">
          <a:xfrm>
            <a:off x="3315381" y="168724"/>
            <a:ext cx="5648325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UNIVERSITA’ DEGLI STUDI DI NAPOLI FEDERICO II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Scuola di Specializzazione in Pediatria</a:t>
            </a:r>
          </a:p>
        </p:txBody>
      </p:sp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6844" y="594698"/>
            <a:ext cx="1481138" cy="1462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1" name="Text Box 5"/>
          <p:cNvSpPr txBox="1">
            <a:spLocks noChangeArrowheads="1"/>
          </p:cNvSpPr>
          <p:nvPr/>
        </p:nvSpPr>
        <p:spPr bwMode="auto">
          <a:xfrm>
            <a:off x="3315379" y="1804674"/>
            <a:ext cx="5545138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Casi clinici del Mercoledì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21.02.2018</a:t>
            </a:r>
          </a:p>
        </p:txBody>
      </p:sp>
      <p:sp>
        <p:nvSpPr>
          <p:cNvPr id="13322" name="Text Box 6"/>
          <p:cNvSpPr txBox="1">
            <a:spLocks noChangeArrowheads="1"/>
          </p:cNvSpPr>
          <p:nvPr/>
        </p:nvSpPr>
        <p:spPr bwMode="auto">
          <a:xfrm>
            <a:off x="2001829" y="5472095"/>
            <a:ext cx="3311525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Tutor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Prof. F. Raimondi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Dott.ssa L. Mari</a:t>
            </a:r>
          </a:p>
        </p:txBody>
      </p:sp>
    </p:spTree>
    <p:extLst>
      <p:ext uri="{BB962C8B-B14F-4D97-AF65-F5344CB8AC3E}">
        <p14:creationId xmlns:p14="http://schemas.microsoft.com/office/powerpoint/2010/main" val="3314635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689D31BE-2814-4B67-BA53-02CD1502DFE0}"/>
              </a:ext>
            </a:extLst>
          </p:cNvPr>
          <p:cNvSpPr txBox="1">
            <a:spLocks/>
          </p:cNvSpPr>
          <p:nvPr/>
        </p:nvSpPr>
        <p:spPr bwMode="auto">
          <a:xfrm>
            <a:off x="1663010" y="135852"/>
            <a:ext cx="9144000" cy="100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4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Ipertensione polmonare persistente: l’ecocardiografia come </a:t>
            </a:r>
            <a:r>
              <a:rPr lang="it-IT" sz="40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  <a:r>
              <a:rPr lang="it-IT" sz="4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standard diagnostico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D136C5B-8C0A-4BD5-9CAB-6C32767F8B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26" y="1141001"/>
            <a:ext cx="8315909" cy="558114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51423B-5C6D-4D40-913B-C8B40B926788}"/>
              </a:ext>
            </a:extLst>
          </p:cNvPr>
          <p:cNvSpPr txBox="1"/>
          <p:nvPr/>
        </p:nvSpPr>
        <p:spPr>
          <a:xfrm>
            <a:off x="8679974" y="1155070"/>
            <a:ext cx="2752956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N.B.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solo valore della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pressione di picco sistolico polmonare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(&gt;35 mmHg)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è diagnostico di per sé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PPHN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periodo neonatale precoce.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82EB35-E983-47B8-A403-6273110E1F2E}"/>
              </a:ext>
            </a:extLst>
          </p:cNvPr>
          <p:cNvSpPr txBox="1"/>
          <p:nvPr/>
        </p:nvSpPr>
        <p:spPr>
          <a:xfrm>
            <a:off x="8639034" y="3685675"/>
            <a:ext cx="3107799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N.B.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disfunzione sistolica della funzione ventricolare destra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può portare ad una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falsa normalizzazione di molti indici ecocardiografici di PPHN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sono pressione dipendente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0AF1026-0DC7-44D4-9A9E-3D16FBF65FC1}"/>
              </a:ext>
            </a:extLst>
          </p:cNvPr>
          <p:cNvSpPr/>
          <p:nvPr/>
        </p:nvSpPr>
        <p:spPr bwMode="auto">
          <a:xfrm>
            <a:off x="192326" y="1397676"/>
            <a:ext cx="4518501" cy="20313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25D30EB-8ACA-4245-A613-0A8FB821F120}"/>
              </a:ext>
            </a:extLst>
          </p:cNvPr>
          <p:cNvSpPr/>
          <p:nvPr/>
        </p:nvSpPr>
        <p:spPr bwMode="auto">
          <a:xfrm>
            <a:off x="3836751" y="4690825"/>
            <a:ext cx="4518501" cy="20313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FB341B68-ACDF-4044-85EE-E03EBEB60A42}"/>
              </a:ext>
            </a:extLst>
          </p:cNvPr>
          <p:cNvSpPr/>
          <p:nvPr/>
        </p:nvSpPr>
        <p:spPr bwMode="auto">
          <a:xfrm>
            <a:off x="3015995" y="3303180"/>
            <a:ext cx="3389666" cy="125852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5631A7-D692-4E26-A8D5-5DFA14C9F938}"/>
              </a:ext>
            </a:extLst>
          </p:cNvPr>
          <p:cNvSpPr txBox="1"/>
          <p:nvPr/>
        </p:nvSpPr>
        <p:spPr>
          <a:xfrm>
            <a:off x="7206021" y="6507127"/>
            <a:ext cx="486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it-I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Lakshminrusimha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al, </a:t>
            </a:r>
            <a:r>
              <a:rPr lang="it-I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NeoReviews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35973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6492" y="4629248"/>
            <a:ext cx="8614629" cy="207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defTabSz="457200">
              <a:buNone/>
            </a:pPr>
            <a:r>
              <a:rPr lang="it-IT" sz="2400" dirty="0">
                <a:cs typeface="Times New Roman" pitchFamily="18" charset="0"/>
              </a:rPr>
              <a:t>Nella PPHN vi è in genere una </a:t>
            </a:r>
            <a:r>
              <a:rPr lang="it-IT" sz="2400" b="1" dirty="0">
                <a:cs typeface="Times New Roman" pitchFamily="18" charset="0"/>
              </a:rPr>
              <a:t>differenza di saturazione </a:t>
            </a:r>
            <a:r>
              <a:rPr lang="it-IT" sz="2400" dirty="0" err="1">
                <a:cs typeface="Times New Roman" pitchFamily="18" charset="0"/>
              </a:rPr>
              <a:t>pre</a:t>
            </a:r>
            <a:r>
              <a:rPr lang="it-IT" sz="2400" dirty="0">
                <a:cs typeface="Times New Roman" pitchFamily="18" charset="0"/>
              </a:rPr>
              <a:t>-duttale (braccio destro) e post-duttale (gamba) </a:t>
            </a:r>
            <a:r>
              <a:rPr lang="it-IT" sz="2400" b="1" dirty="0">
                <a:cs typeface="Times New Roman" pitchFamily="18" charset="0"/>
              </a:rPr>
              <a:t>&gt;10% </a:t>
            </a:r>
            <a:r>
              <a:rPr lang="it-IT" sz="2400" dirty="0">
                <a:cs typeface="Times New Roman" pitchFamily="18" charset="0"/>
              </a:rPr>
              <a:t>(cianosi differenziale)</a:t>
            </a:r>
          </a:p>
          <a:p>
            <a:pPr defTabSz="457200">
              <a:buNone/>
            </a:pPr>
            <a:r>
              <a:rPr lang="it-IT" sz="2400" b="1" dirty="0">
                <a:cs typeface="Times New Roman" pitchFamily="18" charset="0"/>
              </a:rPr>
              <a:t>N.B. </a:t>
            </a:r>
            <a:r>
              <a:rPr lang="it-IT" sz="2400" dirty="0">
                <a:cs typeface="Times New Roman" pitchFamily="18" charset="0"/>
              </a:rPr>
              <a:t>Attenzione </a:t>
            </a:r>
            <a:r>
              <a:rPr lang="it-IT" sz="2400" b="1" dirty="0">
                <a:cs typeface="Times New Roman" pitchFamily="18" charset="0"/>
              </a:rPr>
              <a:t>ai falsi negativi </a:t>
            </a:r>
            <a:r>
              <a:rPr lang="it-IT" sz="2400" dirty="0">
                <a:cs typeface="Times New Roman" pitchFamily="18" charset="0"/>
              </a:rPr>
              <a:t>(PPHN con dotto arterioso chiuso) e </a:t>
            </a:r>
            <a:r>
              <a:rPr lang="it-IT" sz="2400" b="1" dirty="0">
                <a:cs typeface="Times New Roman" pitchFamily="18" charset="0"/>
              </a:rPr>
              <a:t>falsi positivi </a:t>
            </a:r>
            <a:r>
              <a:rPr lang="it-IT" sz="2400" dirty="0">
                <a:cs typeface="Times New Roman" pitchFamily="18" charset="0"/>
              </a:rPr>
              <a:t>(es: coartazione aortica)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8776B16-6DC1-4CFB-A282-CF4B4E7839F8}"/>
              </a:ext>
            </a:extLst>
          </p:cNvPr>
          <p:cNvSpPr txBox="1">
            <a:spLocks/>
          </p:cNvSpPr>
          <p:nvPr/>
        </p:nvSpPr>
        <p:spPr bwMode="auto">
          <a:xfrm>
            <a:off x="1433448" y="156823"/>
            <a:ext cx="9840471" cy="100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4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 differenziale: ipertensione polmonare vs patologie respiratorie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7732A8A-7E0D-4B5D-B566-97AB34A6431D}"/>
              </a:ext>
            </a:extLst>
          </p:cNvPr>
          <p:cNvSpPr txBox="1"/>
          <p:nvPr/>
        </p:nvSpPr>
        <p:spPr>
          <a:xfrm>
            <a:off x="3577372" y="2886417"/>
            <a:ext cx="8614629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ipossemia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legata a PPHN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labile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ossia subisce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fluttuazioni legate a minime modifiche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dei parametri ventilatori o a stati di agitazione del neonato (entità dello shunt del PDA influenzato da gradiente pressorio, maggiore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vasoreattività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polmonare)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662ACF8-2C1D-4F4B-896C-1A757015A5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1677" y="1342203"/>
            <a:ext cx="5661270" cy="100688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A787CE-2770-4E7A-9C12-03A42B7AAD04}"/>
              </a:ext>
            </a:extLst>
          </p:cNvPr>
          <p:cNvSpPr txBox="1"/>
          <p:nvPr/>
        </p:nvSpPr>
        <p:spPr>
          <a:xfrm>
            <a:off x="262563" y="1125606"/>
            <a:ext cx="6447728" cy="193899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ipossemia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legata a PPHN (ma anche cardiopatie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cianogene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più grave e meno responsiva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all’ossigeno e al supporto respiratorio,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un indice di ossigenazione in genere &gt; 15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(comunemente &gt;25)</a:t>
            </a:r>
            <a:endParaRPr lang="it-IT" sz="240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E055446-3802-4C24-9897-0FE8AEC4BDF4}"/>
              </a:ext>
            </a:extLst>
          </p:cNvPr>
          <p:cNvSpPr/>
          <p:nvPr/>
        </p:nvSpPr>
        <p:spPr>
          <a:xfrm>
            <a:off x="5156850" y="6489483"/>
            <a:ext cx="7197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A. </a:t>
            </a:r>
            <a:r>
              <a:rPr lang="it-IT" dirty="0" err="1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Jain</a:t>
            </a:r>
            <a:r>
              <a:rPr lang="it-IT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, P.J. McNamara, </a:t>
            </a:r>
            <a:r>
              <a:rPr lang="it-IT" dirty="0" err="1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Seminars</a:t>
            </a:r>
            <a:r>
              <a:rPr lang="it-IT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in </a:t>
            </a:r>
            <a:r>
              <a:rPr lang="it-IT" dirty="0" err="1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Fetal</a:t>
            </a:r>
            <a:r>
              <a:rPr lang="it-IT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&amp; </a:t>
            </a:r>
            <a:r>
              <a:rPr lang="it-IT" dirty="0" err="1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Neonatal</a:t>
            </a:r>
            <a:r>
              <a:rPr lang="it-IT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Medicine (2015) </a:t>
            </a:r>
          </a:p>
        </p:txBody>
      </p:sp>
      <p:pic>
        <p:nvPicPr>
          <p:cNvPr id="3074" name="Picture 2" descr="Risultati immagini per variabile">
            <a:extLst>
              <a:ext uri="{FF2B5EF4-FFF2-40B4-BE49-F238E27FC236}">
                <a16:creationId xmlns:a16="http://schemas.microsoft.com/office/drawing/2014/main" id="{DBC86B81-4258-47FC-90A1-61C9DE0D2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63" y="3011892"/>
            <a:ext cx="1786729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saturimetria neonatale">
            <a:extLst>
              <a:ext uri="{FF2B5EF4-FFF2-40B4-BE49-F238E27FC236}">
                <a16:creationId xmlns:a16="http://schemas.microsoft.com/office/drawing/2014/main" id="{04C54B92-1EB7-49A2-94D0-E8A32A1A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785" y="4751133"/>
            <a:ext cx="2299483" cy="15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0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206C306-725A-4A28-AEDB-9AA7E4CDF969}"/>
              </a:ext>
            </a:extLst>
          </p:cNvPr>
          <p:cNvSpPr txBox="1">
            <a:spLocks/>
          </p:cNvSpPr>
          <p:nvPr/>
        </p:nvSpPr>
        <p:spPr bwMode="auto">
          <a:xfrm>
            <a:off x="1663010" y="81259"/>
            <a:ext cx="9144000" cy="100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4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 differenziale: ipertensione polmonare vs cardiopatie congenite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4FC57D-A754-4704-BFF8-98AA976DE30E}"/>
              </a:ext>
            </a:extLst>
          </p:cNvPr>
          <p:cNvSpPr txBox="1"/>
          <p:nvPr/>
        </p:nvSpPr>
        <p:spPr>
          <a:xfrm>
            <a:off x="6800685" y="1033967"/>
            <a:ext cx="51451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diagnosi differenziale principale dalla PPHN è nei confronti delle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cardiopatie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cianogene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alto flusso polmonare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(trasposizione dei grossi vasi, anomalie ritorno venoso polmonare,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quelle con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ostruzione severa dell’efflusso sistemico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(coartazione aortica, ventricolo sinistro ipoplasico,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caratterizzate da un flusso da shunt destro-sinistro a livello del PDA.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BDB6D02-3957-4ACD-9026-80BC06B84AC0}"/>
              </a:ext>
            </a:extLst>
          </p:cNvPr>
          <p:cNvSpPr txBox="1"/>
          <p:nvPr/>
        </p:nvSpPr>
        <p:spPr>
          <a:xfrm>
            <a:off x="141030" y="2068875"/>
            <a:ext cx="68147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Storia familiare positiva per cardiopatia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Relativa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assenza di segni di distress respiratorio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Polsi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degli arti inferiori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iposfigmici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Anomalia dell’aia cardiaca alla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Rx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Torace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Anomalie dell’ECG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Ipossia fissa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(vs ipossia labile)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Assenza di ipotensione sistemica nonostante l’ipossia prolungata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Fallimento o peggioramento con la terapia con vasodilatatori polmonari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B18879-BE28-4278-9B9F-B516C6DDB4AF}"/>
              </a:ext>
            </a:extLst>
          </p:cNvPr>
          <p:cNvSpPr txBox="1"/>
          <p:nvPr/>
        </p:nvSpPr>
        <p:spPr>
          <a:xfrm>
            <a:off x="8054054" y="5084996"/>
            <a:ext cx="275295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PENSA AD UNA CARDIOPATIA CONGENITA</a:t>
            </a:r>
          </a:p>
        </p:txBody>
      </p:sp>
      <p:sp>
        <p:nvSpPr>
          <p:cNvPr id="9" name="Freccia in giù 4">
            <a:extLst>
              <a:ext uri="{FF2B5EF4-FFF2-40B4-BE49-F238E27FC236}">
                <a16:creationId xmlns:a16="http://schemas.microsoft.com/office/drawing/2014/main" id="{35DA322C-CE3C-4AFC-A920-B0C96C5D481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40256" y="5220492"/>
            <a:ext cx="818041" cy="98534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3265FB7-8513-4179-864C-B52A9274ECC0}"/>
              </a:ext>
            </a:extLst>
          </p:cNvPr>
          <p:cNvSpPr/>
          <p:nvPr/>
        </p:nvSpPr>
        <p:spPr>
          <a:xfrm>
            <a:off x="5156850" y="6489483"/>
            <a:ext cx="7197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A. </a:t>
            </a:r>
            <a:r>
              <a:rPr lang="it-IT" dirty="0" err="1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Jain</a:t>
            </a:r>
            <a:r>
              <a:rPr lang="it-IT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, P.J. McNamara, </a:t>
            </a:r>
            <a:r>
              <a:rPr lang="it-IT" dirty="0" err="1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Seminars</a:t>
            </a:r>
            <a:r>
              <a:rPr lang="it-IT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in </a:t>
            </a:r>
            <a:r>
              <a:rPr lang="it-IT" dirty="0" err="1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Fetal</a:t>
            </a:r>
            <a:r>
              <a:rPr lang="it-IT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&amp; </a:t>
            </a:r>
            <a:r>
              <a:rPr lang="it-IT" dirty="0" err="1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Neonatal</a:t>
            </a:r>
            <a:r>
              <a:rPr lang="it-IT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Medicine (2015) </a:t>
            </a:r>
          </a:p>
        </p:txBody>
      </p:sp>
      <p:pic>
        <p:nvPicPr>
          <p:cNvPr id="4098" name="Picture 2" descr="Risultati immagini per disegni ring boxe">
            <a:extLst>
              <a:ext uri="{FF2B5EF4-FFF2-40B4-BE49-F238E27FC236}">
                <a16:creationId xmlns:a16="http://schemas.microsoft.com/office/drawing/2014/main" id="{3A14D9C5-C535-43C7-899D-6B2EB04DF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8" y="81260"/>
            <a:ext cx="1185378" cy="177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4FC57D-A754-4704-BFF8-98AA976DE30E}"/>
              </a:ext>
            </a:extLst>
          </p:cNvPr>
          <p:cNvSpPr txBox="1"/>
          <p:nvPr/>
        </p:nvSpPr>
        <p:spPr>
          <a:xfrm>
            <a:off x="389215" y="1190079"/>
            <a:ext cx="5706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Ancora una volta il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gold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standard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 risolvere questo dilemma diagnostico-differenziale è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l’ecocardiografia strutturale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praticata da un operatore esperto in cardiologia pediatrica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BDB6D02-3957-4ACD-9026-80BC06B84AC0}"/>
              </a:ext>
            </a:extLst>
          </p:cNvPr>
          <p:cNvSpPr txBox="1"/>
          <p:nvPr/>
        </p:nvSpPr>
        <p:spPr>
          <a:xfrm>
            <a:off x="4538682" y="3392212"/>
            <a:ext cx="7197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caso in cui un operatore non fosse prontamente disponibile per praticare un’ecocardiografia neonatale e le condizioni del paziente fossero instabili…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057DCE5-9D2A-459B-9B9C-A31DE3E4A783}"/>
              </a:ext>
            </a:extLst>
          </p:cNvPr>
          <p:cNvSpPr/>
          <p:nvPr/>
        </p:nvSpPr>
        <p:spPr>
          <a:xfrm>
            <a:off x="5156850" y="6489483"/>
            <a:ext cx="7197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A. </a:t>
            </a:r>
            <a:r>
              <a:rPr lang="it-IT" dirty="0" err="1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Jain</a:t>
            </a:r>
            <a:r>
              <a:rPr lang="it-IT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, P.J. McNamara, </a:t>
            </a:r>
            <a:r>
              <a:rPr lang="it-IT" dirty="0" err="1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Seminars</a:t>
            </a:r>
            <a:r>
              <a:rPr lang="it-IT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in </a:t>
            </a:r>
            <a:r>
              <a:rPr lang="it-IT" dirty="0" err="1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Fetal</a:t>
            </a:r>
            <a:r>
              <a:rPr lang="it-IT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&amp; </a:t>
            </a:r>
            <a:r>
              <a:rPr lang="it-IT" dirty="0" err="1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Neonatal</a:t>
            </a:r>
            <a:r>
              <a:rPr lang="it-IT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Medicine (2015)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759D700-B967-4E44-9C6E-E73258C7453A}"/>
              </a:ext>
            </a:extLst>
          </p:cNvPr>
          <p:cNvSpPr txBox="1"/>
          <p:nvPr/>
        </p:nvSpPr>
        <p:spPr>
          <a:xfrm>
            <a:off x="4496478" y="4981727"/>
            <a:ext cx="719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it-IT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nizia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 terapia con prostaglandine endovena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(ossia tratta 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un’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eventuale cardiopatia dotto-dipendente)</a:t>
            </a:r>
          </a:p>
        </p:txBody>
      </p:sp>
      <p:pic>
        <p:nvPicPr>
          <p:cNvPr id="5122" name="Picture 2" descr="Risultati immagini per ecocardiografia">
            <a:extLst>
              <a:ext uri="{FF2B5EF4-FFF2-40B4-BE49-F238E27FC236}">
                <a16:creationId xmlns:a16="http://schemas.microsoft.com/office/drawing/2014/main" id="{E79D5EC2-A87A-42A8-BE10-CCC8CE85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67" y="1190079"/>
            <a:ext cx="2851346" cy="194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sultati immagini per dubbio">
            <a:extLst>
              <a:ext uri="{FF2B5EF4-FFF2-40B4-BE49-F238E27FC236}">
                <a16:creationId xmlns:a16="http://schemas.microsoft.com/office/drawing/2014/main" id="{83545DC9-6782-47E0-9F33-9314C8C55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0" y="3536250"/>
            <a:ext cx="285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7CE3CD38-5765-42DA-90D0-A327AB2E40CC}"/>
              </a:ext>
            </a:extLst>
          </p:cNvPr>
          <p:cNvSpPr txBox="1">
            <a:spLocks/>
          </p:cNvSpPr>
          <p:nvPr/>
        </p:nvSpPr>
        <p:spPr bwMode="auto">
          <a:xfrm>
            <a:off x="1663010" y="81259"/>
            <a:ext cx="9144000" cy="100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4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 differenziale: ipertensione polmonare vs cardiopatie congenite</a:t>
            </a:r>
          </a:p>
        </p:txBody>
      </p:sp>
    </p:spTree>
    <p:extLst>
      <p:ext uri="{BB962C8B-B14F-4D97-AF65-F5344CB8AC3E}">
        <p14:creationId xmlns:p14="http://schemas.microsoft.com/office/powerpoint/2010/main" val="238481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87973" y="1915641"/>
            <a:ext cx="9122980" cy="31393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Stabilizzazione generale del neonato                                            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terapia di supporto e limitazione delle manipolazioni</a:t>
            </a:r>
          </a:p>
          <a:p>
            <a:pPr marL="342900" indent="-342900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</a:pPr>
            <a:r>
              <a:rPr lang="it-IT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Assistenza </a:t>
            </a:r>
            <a:r>
              <a:rPr lang="it-IT" sz="22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ventilatoria</a:t>
            </a:r>
            <a:r>
              <a:rPr lang="it-IT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trattamento di ipossia e ipercapnia</a:t>
            </a:r>
          </a:p>
          <a:p>
            <a:pPr>
              <a:buClr>
                <a:srgbClr val="002060"/>
              </a:buClr>
              <a:buSzPct val="80000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Terapia vasodilatatoria 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riduzione del tono pressorio del circolo polmonare  </a:t>
            </a:r>
            <a:b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580020" y="351914"/>
            <a:ext cx="11138516" cy="888121"/>
          </a:xfrm>
        </p:spPr>
        <p:txBody>
          <a:bodyPr>
            <a:noAutofit/>
          </a:bodyPr>
          <a:lstStyle/>
          <a:p>
            <a:pPr algn="ctr"/>
            <a:r>
              <a:rPr lang="it-IT" sz="3100" b="1" dirty="0">
                <a:solidFill>
                  <a:srgbClr val="00A6A2"/>
                </a:solidFill>
                <a:latin typeface="Comic Sans MS" charset="0"/>
              </a:rPr>
              <a:t>MANAGEMENT PPHN</a:t>
            </a:r>
            <a:br>
              <a:rPr lang="it-IT" sz="3100" b="1" dirty="0">
                <a:solidFill>
                  <a:srgbClr val="00A6A2"/>
                </a:solidFill>
                <a:latin typeface="Comic Sans MS" charset="0"/>
              </a:rPr>
            </a:br>
            <a:r>
              <a:rPr lang="it-IT" sz="2400" i="1" dirty="0">
                <a:solidFill>
                  <a:srgbClr val="00A6A2"/>
                </a:solidFill>
                <a:latin typeface="Comic Sans MS" charset="0"/>
              </a:rPr>
              <a:t>Obiettivi terapeutici</a:t>
            </a:r>
            <a:endParaRPr lang="it-IT" sz="3100" b="1" dirty="0">
              <a:solidFill>
                <a:srgbClr val="00A6A2"/>
              </a:solidFill>
              <a:latin typeface="Comic Sans MS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58069" y="1642277"/>
            <a:ext cx="10048971" cy="3603184"/>
          </a:xfrm>
          <a:prstGeom prst="rect">
            <a:avLst/>
          </a:prstGeom>
          <a:noFill/>
          <a:ln w="28575">
            <a:solidFill>
              <a:srgbClr val="1C5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00431" y="6596905"/>
            <a:ext cx="11599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err="1"/>
              <a:t>Mamta</a:t>
            </a:r>
            <a:r>
              <a:rPr lang="it-IT" sz="1200" dirty="0"/>
              <a:t> </a:t>
            </a:r>
            <a:r>
              <a:rPr lang="it-IT" sz="1200" dirty="0" err="1"/>
              <a:t>FuloriA</a:t>
            </a:r>
            <a:r>
              <a:rPr lang="it-IT" sz="1200" dirty="0"/>
              <a:t> et al, </a:t>
            </a:r>
            <a:r>
              <a:rPr lang="it-IT" sz="1200" dirty="0" err="1"/>
              <a:t>Persistent</a:t>
            </a:r>
            <a:r>
              <a:rPr lang="it-IT" sz="1200" dirty="0"/>
              <a:t> </a:t>
            </a:r>
            <a:r>
              <a:rPr lang="it-IT" sz="1200" dirty="0" err="1"/>
              <a:t>Pulmonary</a:t>
            </a:r>
            <a:r>
              <a:rPr lang="it-IT" sz="1200" dirty="0"/>
              <a:t> </a:t>
            </a:r>
            <a:r>
              <a:rPr lang="it-IT" sz="1200" dirty="0" err="1"/>
              <a:t>Hypertension</a:t>
            </a:r>
            <a:r>
              <a:rPr lang="it-IT" sz="1200" dirty="0"/>
              <a:t> of the </a:t>
            </a:r>
            <a:r>
              <a:rPr lang="it-IT" sz="1200" dirty="0" err="1"/>
              <a:t>Newborn</a:t>
            </a:r>
            <a:r>
              <a:rPr lang="it-IT" sz="1200" dirty="0"/>
              <a:t>, 2017</a:t>
            </a: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5480" y="4620249"/>
            <a:ext cx="2103120" cy="156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582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580020" y="351914"/>
            <a:ext cx="11138516" cy="888121"/>
          </a:xfrm>
        </p:spPr>
        <p:txBody>
          <a:bodyPr>
            <a:noAutofit/>
          </a:bodyPr>
          <a:lstStyle/>
          <a:p>
            <a:pPr algn="ctr"/>
            <a:r>
              <a:rPr lang="it-IT" sz="3100" b="1" dirty="0">
                <a:solidFill>
                  <a:srgbClr val="00A6A2"/>
                </a:solidFill>
                <a:latin typeface="Comic Sans MS" charset="0"/>
              </a:rPr>
              <a:t>MANAGEMENT PPHN</a:t>
            </a:r>
            <a:br>
              <a:rPr lang="it-IT" sz="3100" b="1" dirty="0">
                <a:solidFill>
                  <a:srgbClr val="00A6A2"/>
                </a:solidFill>
                <a:latin typeface="Comic Sans MS" charset="0"/>
              </a:rPr>
            </a:br>
            <a:r>
              <a:rPr lang="it-IT" sz="2400" i="1" dirty="0">
                <a:solidFill>
                  <a:srgbClr val="00A6A2"/>
                </a:solidFill>
                <a:latin typeface="Comic Sans MS" charset="0"/>
              </a:rPr>
              <a:t>Stabilizzazione generale del neonato</a:t>
            </a:r>
            <a:endParaRPr lang="it-IT" sz="3100" b="1" dirty="0">
              <a:solidFill>
                <a:srgbClr val="00A6A2"/>
              </a:solidFill>
              <a:latin typeface="Comic Sans MS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58069" y="1518771"/>
            <a:ext cx="10018491" cy="443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marL="285750" indent="-285750">
              <a:buNone/>
            </a:pPr>
            <a:r>
              <a:rPr lang="it-IT" sz="2200" cap="small" dirty="0"/>
              <a:t>Terapia di supporto                                                       </a:t>
            </a:r>
          </a:p>
          <a:p>
            <a:pPr marL="342900" indent="-342900"/>
            <a:r>
              <a:rPr lang="it-IT" sz="1800" dirty="0"/>
              <a:t>Normotermia</a:t>
            </a:r>
          </a:p>
          <a:p>
            <a:pPr marL="342900" indent="-342900"/>
            <a:r>
              <a:rPr lang="it-IT" sz="1800" dirty="0"/>
              <a:t>Adeguati apporti nutrizionali</a:t>
            </a:r>
          </a:p>
          <a:p>
            <a:pPr marL="342900" indent="-342900"/>
            <a:r>
              <a:rPr lang="it-IT" sz="1800" dirty="0"/>
              <a:t>No stress (</a:t>
            </a:r>
            <a:r>
              <a:rPr lang="it-IT" sz="1800" i="1" dirty="0" err="1"/>
              <a:t>minimal-handling</a:t>
            </a:r>
            <a:r>
              <a:rPr lang="it-IT" sz="1800" dirty="0"/>
              <a:t>)</a:t>
            </a:r>
          </a:p>
          <a:p>
            <a:pPr marL="342900" indent="-342900"/>
            <a:r>
              <a:rPr lang="it-IT" sz="1800" dirty="0">
                <a:cs typeface="Times New Roman" pitchFamily="18" charset="0"/>
              </a:rPr>
              <a:t>Sedazione/Analgesia, se necessaria, per ridurre il consumo di ossigeno ed evitare aumento shunt dx-.</a:t>
            </a:r>
            <a:r>
              <a:rPr lang="it-IT" sz="1800" dirty="0" err="1">
                <a:cs typeface="Times New Roman" pitchFamily="18" charset="0"/>
              </a:rPr>
              <a:t>sx</a:t>
            </a:r>
            <a:r>
              <a:rPr lang="it-IT" sz="1800" dirty="0">
                <a:cs typeface="Times New Roman" pitchFamily="18" charset="0"/>
              </a:rPr>
              <a:t> (per l’aumento delle catecolamine in caso di agitazione) e conseguente aumento PVR</a:t>
            </a:r>
          </a:p>
          <a:p>
            <a:pPr marL="342900" indent="-342900"/>
            <a:r>
              <a:rPr lang="it-IT" sz="1800" dirty="0"/>
              <a:t>Adeguata volemia e PA</a:t>
            </a:r>
          </a:p>
          <a:p>
            <a:pPr marL="342900" indent="-342900"/>
            <a:r>
              <a:rPr lang="it-IT" sz="1800" dirty="0"/>
              <a:t>Evitare paralisi muscolare</a:t>
            </a:r>
          </a:p>
          <a:p>
            <a:pPr marL="342900" indent="-342900"/>
            <a:r>
              <a:rPr lang="it-IT" sz="1800" dirty="0"/>
              <a:t>Identificare e trattare patologie intercorrenti</a:t>
            </a:r>
          </a:p>
          <a:p>
            <a:pPr marL="342900" indent="-342900"/>
            <a:r>
              <a:rPr lang="it-IT" sz="1800" dirty="0"/>
              <a:t>Evitare acidosi…ma anche alcalosi (no iperventilazione né infusione di bicarbonati)</a:t>
            </a:r>
          </a:p>
          <a:p>
            <a:pPr marL="285750" indent="-285750" algn="ctr">
              <a:lnSpc>
                <a:spcPct val="200000"/>
              </a:lnSpc>
              <a:buNone/>
            </a:pPr>
            <a:endParaRPr lang="it-IT" sz="2200" b="1" dirty="0"/>
          </a:p>
        </p:txBody>
      </p:sp>
      <p:sp>
        <p:nvSpPr>
          <p:cNvPr id="6" name="Rettangolo 5"/>
          <p:cNvSpPr/>
          <p:nvPr/>
        </p:nvSpPr>
        <p:spPr>
          <a:xfrm>
            <a:off x="558069" y="1356527"/>
            <a:ext cx="10170891" cy="4783016"/>
          </a:xfrm>
          <a:prstGeom prst="rect">
            <a:avLst/>
          </a:prstGeom>
          <a:noFill/>
          <a:ln w="28575">
            <a:solidFill>
              <a:srgbClr val="1C5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7503" y="6591647"/>
            <a:ext cx="11599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err="1"/>
              <a:t>Mamta</a:t>
            </a:r>
            <a:r>
              <a:rPr lang="it-IT" sz="1200" dirty="0"/>
              <a:t> </a:t>
            </a:r>
            <a:r>
              <a:rPr lang="it-IT" sz="1200" dirty="0" err="1"/>
              <a:t>FuloriA</a:t>
            </a:r>
            <a:r>
              <a:rPr lang="it-IT" sz="1200" dirty="0"/>
              <a:t> et al, </a:t>
            </a:r>
            <a:r>
              <a:rPr lang="it-IT" sz="1200" dirty="0" err="1"/>
              <a:t>Persistent</a:t>
            </a:r>
            <a:r>
              <a:rPr lang="it-IT" sz="1200" dirty="0"/>
              <a:t> </a:t>
            </a:r>
            <a:r>
              <a:rPr lang="it-IT" sz="1200" dirty="0" err="1"/>
              <a:t>Pulmonary</a:t>
            </a:r>
            <a:r>
              <a:rPr lang="it-IT" sz="1200" dirty="0"/>
              <a:t> </a:t>
            </a:r>
            <a:r>
              <a:rPr lang="it-IT" sz="1200" dirty="0" err="1"/>
              <a:t>Hypertension</a:t>
            </a:r>
            <a:r>
              <a:rPr lang="it-IT" sz="1200" dirty="0"/>
              <a:t> of the </a:t>
            </a:r>
            <a:r>
              <a:rPr lang="it-IT" sz="1200" dirty="0" err="1"/>
              <a:t>Newborn</a:t>
            </a:r>
            <a:r>
              <a:rPr lang="it-IT" sz="1200" dirty="0"/>
              <a:t>, 2017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7350" y="421005"/>
            <a:ext cx="2324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85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00431" y="1437192"/>
            <a:ext cx="11160466" cy="443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marL="285750" indent="-285750" algn="ctr">
              <a:lnSpc>
                <a:spcPct val="200000"/>
              </a:lnSpc>
              <a:buNone/>
            </a:pPr>
            <a:endParaRPr lang="it-IT" sz="2200" b="1" dirty="0"/>
          </a:p>
          <a:p>
            <a:pPr marL="285750" indent="-285750" algn="ctr">
              <a:lnSpc>
                <a:spcPct val="200000"/>
              </a:lnSpc>
              <a:buNone/>
            </a:pPr>
            <a:endParaRPr lang="it-IT" sz="2200" b="1" dirty="0"/>
          </a:p>
        </p:txBody>
      </p:sp>
      <p:sp>
        <p:nvSpPr>
          <p:cNvPr id="6" name="Rettangolo 5"/>
          <p:cNvSpPr/>
          <p:nvPr/>
        </p:nvSpPr>
        <p:spPr>
          <a:xfrm>
            <a:off x="236443" y="952189"/>
            <a:ext cx="11560834" cy="5654413"/>
          </a:xfrm>
          <a:prstGeom prst="rect">
            <a:avLst/>
          </a:prstGeom>
          <a:noFill/>
          <a:ln w="28575">
            <a:solidFill>
              <a:srgbClr val="1C5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00431" y="6596905"/>
            <a:ext cx="11599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err="1"/>
              <a:t>Lakshminrusimha</a:t>
            </a:r>
            <a:r>
              <a:rPr lang="it-IT" sz="1200" dirty="0"/>
              <a:t> et al, </a:t>
            </a:r>
            <a:r>
              <a:rPr lang="it-IT" sz="1200" dirty="0" err="1"/>
              <a:t>Persistent</a:t>
            </a:r>
            <a:r>
              <a:rPr lang="it-IT" sz="1200" dirty="0"/>
              <a:t> </a:t>
            </a:r>
            <a:r>
              <a:rPr lang="it-IT" sz="1200" dirty="0" err="1"/>
              <a:t>Pulmonary</a:t>
            </a:r>
            <a:r>
              <a:rPr lang="it-IT" sz="1200" dirty="0"/>
              <a:t> </a:t>
            </a:r>
            <a:r>
              <a:rPr lang="it-IT" sz="1200" dirty="0" err="1"/>
              <a:t>Hypertension</a:t>
            </a:r>
            <a:r>
              <a:rPr lang="it-IT" sz="1200" dirty="0"/>
              <a:t> of the </a:t>
            </a:r>
            <a:r>
              <a:rPr lang="it-IT" sz="1200" dirty="0" err="1"/>
              <a:t>Newborn</a:t>
            </a:r>
            <a:r>
              <a:rPr lang="it-IT" sz="1200" dirty="0"/>
              <a:t>, </a:t>
            </a:r>
            <a:r>
              <a:rPr lang="it-IT" sz="1200" dirty="0" err="1"/>
              <a:t>NeoReviews</a:t>
            </a:r>
            <a:r>
              <a:rPr lang="it-IT" sz="1200" dirty="0"/>
              <a:t>, 2015</a:t>
            </a:r>
          </a:p>
        </p:txBody>
      </p:sp>
      <p:sp>
        <p:nvSpPr>
          <p:cNvPr id="7" name="Rettangolo 6"/>
          <p:cNvSpPr/>
          <p:nvPr/>
        </p:nvSpPr>
        <p:spPr>
          <a:xfrm>
            <a:off x="310418" y="1048148"/>
            <a:ext cx="11138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b="1" dirty="0"/>
              <a:t>  </a:t>
            </a:r>
            <a:r>
              <a:rPr lang="en-US" sz="22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reclutamento</a:t>
            </a:r>
            <a:r>
              <a:rPr lang="en-US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polmonare</a:t>
            </a:r>
            <a:r>
              <a:rPr lang="en-US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ottimale</a:t>
            </a:r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sotto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sovra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distensioni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polmnari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aumentare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PVR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ottimizzare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PEEP, PIP e VT).  </a:t>
            </a: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neonato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PIP &gt; 28 cmH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o VT &gt; 6ml/kg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ventilazione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convenzionale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mantenere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PaCO2 &lt; 60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raccomandato lo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HFO.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HFO/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ottenuto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miglioramento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dell’ossigenazion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PPHN associate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malattie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polmonari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diffuse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RDS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polmonite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ma non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PPHN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idiopatica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CDH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b="1" dirty="0"/>
              <a:t>  </a:t>
            </a:r>
            <a:r>
              <a:rPr lang="en-US" sz="22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ipercapnia</a:t>
            </a:r>
            <a:r>
              <a:rPr lang="en-US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permissive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e 60 mmHg)</a:t>
            </a:r>
            <a:endParaRPr lang="en-US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ossigeno</a:t>
            </a:r>
            <a:r>
              <a:rPr lang="en-US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PaO2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 e 80 mmHg) 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Surfattante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PPHN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secondarie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patologie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polmonari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diffuse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(RDS,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polmoniti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sepsi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somministrazione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precoce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surfactante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associate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miglior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outcome 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ridotto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rischio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ECMO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2098" name="Picture 2" descr="Risultati immagini per ventilatore"/>
          <p:cNvPicPr>
            <a:picLocks noChangeAspect="1" noChangeArrowheads="1"/>
          </p:cNvPicPr>
          <p:nvPr/>
        </p:nvPicPr>
        <p:blipFill>
          <a:blip r:embed="rId3" cstate="print"/>
          <a:srcRect t="12320"/>
          <a:stretch>
            <a:fillRect/>
          </a:stretch>
        </p:blipFill>
        <p:spPr bwMode="auto">
          <a:xfrm>
            <a:off x="84302" y="114114"/>
            <a:ext cx="1728876" cy="1136906"/>
          </a:xfrm>
          <a:prstGeom prst="rect">
            <a:avLst/>
          </a:prstGeom>
          <a:noFill/>
        </p:spPr>
      </p:pic>
      <p:pic>
        <p:nvPicPr>
          <p:cNvPr id="10" name="Picture 2" descr="Risultati immagini per curosu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24197" y="27599"/>
            <a:ext cx="848889" cy="1136906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10418" y="127500"/>
            <a:ext cx="11138516" cy="88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100" b="1" dirty="0">
                <a:solidFill>
                  <a:srgbClr val="00A6A2"/>
                </a:solidFill>
                <a:latin typeface="Comic Sans MS" charset="0"/>
              </a:rPr>
              <a:t>MANAGEMENT PPHN</a:t>
            </a:r>
            <a:br>
              <a:rPr lang="it-IT" sz="3100" b="1" dirty="0">
                <a:solidFill>
                  <a:srgbClr val="00A6A2"/>
                </a:solidFill>
                <a:latin typeface="Comic Sans MS" charset="0"/>
              </a:rPr>
            </a:br>
            <a:r>
              <a:rPr lang="it-IT" sz="2400" i="1" dirty="0">
                <a:solidFill>
                  <a:srgbClr val="00A6A2"/>
                </a:solidFill>
                <a:latin typeface="Comic Sans MS" charset="0"/>
              </a:rPr>
              <a:t>Ventilazione e Surfactante</a:t>
            </a:r>
            <a:endParaRPr lang="it-IT" sz="3100" b="1" dirty="0">
              <a:solidFill>
                <a:srgbClr val="00A6A2"/>
              </a:solidFill>
              <a:latin typeface="Comic Sans MS" charset="0"/>
            </a:endParaRPr>
          </a:p>
        </p:txBody>
      </p:sp>
      <p:pic>
        <p:nvPicPr>
          <p:cNvPr id="12" name="Picture 1028" descr="respirazion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1" y="642993"/>
            <a:ext cx="11212492" cy="39838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29"/>
          <p:cNvSpPr txBox="1">
            <a:spLocks noChangeArrowheads="1"/>
          </p:cNvSpPr>
          <p:nvPr/>
        </p:nvSpPr>
        <p:spPr bwMode="auto">
          <a:xfrm>
            <a:off x="423556" y="4028518"/>
            <a:ext cx="5744572" cy="1200329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Basso volume</a:t>
            </a:r>
            <a:r>
              <a:rPr lang="it-IT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perdita di trazione  radiale con diminuita area di sezione dei vasi extra-alveolari e aumentata resistenza nei grossi  vasi polmonari </a:t>
            </a:r>
          </a:p>
        </p:txBody>
      </p:sp>
      <p:sp>
        <p:nvSpPr>
          <p:cNvPr id="14" name="Text Box 1030"/>
          <p:cNvSpPr txBox="1">
            <a:spLocks noChangeArrowheads="1"/>
          </p:cNvSpPr>
          <p:nvPr/>
        </p:nvSpPr>
        <p:spPr bwMode="auto">
          <a:xfrm>
            <a:off x="6182835" y="4046584"/>
            <a:ext cx="5201780" cy="1323439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Alto  volume 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compressione dei 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vasi alveolari  e aumentata 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resistenza vascolare polmonare </a:t>
            </a:r>
          </a:p>
        </p:txBody>
      </p:sp>
      <p:sp>
        <p:nvSpPr>
          <p:cNvPr id="16" name="Ovale 15"/>
          <p:cNvSpPr/>
          <p:nvPr/>
        </p:nvSpPr>
        <p:spPr>
          <a:xfrm>
            <a:off x="2306699" y="4391526"/>
            <a:ext cx="7752272" cy="2032024"/>
          </a:xfrm>
          <a:prstGeom prst="ellipse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869436" y="4862192"/>
            <a:ext cx="6799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Considerare l’uso dell’</a:t>
            </a:r>
            <a:r>
              <a:rPr lang="it-IT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ECMO ,se disponibile,  quando un supporto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ventilatorio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massimo non consente di ottenere un’accettabile ossigenazione (OI &gt; 40) e perfusione </a:t>
            </a:r>
          </a:p>
        </p:txBody>
      </p:sp>
    </p:spTree>
    <p:extLst>
      <p:ext uri="{BB962C8B-B14F-4D97-AF65-F5344CB8AC3E}">
        <p14:creationId xmlns:p14="http://schemas.microsoft.com/office/powerpoint/2010/main" val="145582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48088"/>
            <a:ext cx="10998201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-29495" y="381210"/>
            <a:ext cx="10486102" cy="58862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100" b="1" dirty="0">
                <a:solidFill>
                  <a:srgbClr val="01BBA9"/>
                </a:solidFill>
                <a:latin typeface="Comic Sans MS" pitchFamily="66" charset="0"/>
              </a:rPr>
              <a:t>Razionale della terapia inalatoria con NO</a:t>
            </a:r>
          </a:p>
        </p:txBody>
      </p:sp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380999" y="1762125"/>
            <a:ext cx="1140460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Produzione endogena compromessa  nella  PH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Vasodilatazione  anche in presenza di un danno /disfunzione della cellula endoteliale</a:t>
            </a:r>
          </a:p>
          <a:p>
            <a:pPr>
              <a:buClr>
                <a:schemeClr val="accent1"/>
              </a:buClr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Effetto limitato a livello polmonare (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selettivo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Effetto di vasodilatazione non alterato da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shunts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extrapolmonari</a:t>
            </a: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1" y="3544807"/>
            <a:ext cx="2307908" cy="276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55" y="177541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5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818375" y="583936"/>
            <a:ext cx="64008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approvato FDA (1999) e EMEA (2001)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80020" y="325633"/>
            <a:ext cx="10946964" cy="476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buNone/>
            </a:pPr>
            <a:r>
              <a:rPr lang="it-IT" sz="1800" dirty="0"/>
              <a:t>INO, unitamente a supporto </a:t>
            </a:r>
            <a:r>
              <a:rPr lang="it-IT" sz="1800" dirty="0" err="1"/>
              <a:t>ventilatorio</a:t>
            </a:r>
            <a:r>
              <a:rPr lang="it-IT" sz="1800" dirty="0"/>
              <a:t> e ad altri farmaci, è indicato:</a:t>
            </a:r>
            <a:endParaRPr lang="it-IT" sz="6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800" dirty="0"/>
              <a:t>per il trattamento di </a:t>
            </a:r>
            <a:r>
              <a:rPr lang="it-IT" sz="1800" cap="small" dirty="0">
                <a:solidFill>
                  <a:schemeClr val="tx1"/>
                </a:solidFill>
              </a:rPr>
              <a:t>neonati ≥ 34 settimane di gestazione</a:t>
            </a:r>
            <a:r>
              <a:rPr lang="it-IT" sz="1800" dirty="0"/>
              <a:t> affetti da </a:t>
            </a:r>
            <a:r>
              <a:rPr lang="it-IT" sz="1800" i="1" dirty="0"/>
              <a:t>insufficienza respiratoria ipossica associata ad evidenza clinica o ecocardiografica di ipertensione polmonare</a:t>
            </a:r>
            <a:r>
              <a:rPr lang="it-IT" sz="1800" dirty="0"/>
              <a:t>, onde migliorare l’ossigenazione e ridurre la necessità di usare un ossigenatore extracorporeo a membrana (ECMO). </a:t>
            </a:r>
            <a:endParaRPr lang="it-IT" sz="600" dirty="0"/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580020" y="-13846"/>
            <a:ext cx="11138516" cy="888121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rgbClr val="00A6A2"/>
                </a:solidFill>
                <a:latin typeface="Comic Sans MS" charset="0"/>
              </a:rPr>
              <a:t>INDICAZIONI UFFICIALI </a:t>
            </a:r>
            <a:r>
              <a:rPr lang="it-IT" sz="2800" b="1" dirty="0" err="1">
                <a:solidFill>
                  <a:srgbClr val="00A6A2"/>
                </a:solidFill>
                <a:latin typeface="Comic Sans MS" charset="0"/>
              </a:rPr>
              <a:t>iNO</a:t>
            </a:r>
            <a:endParaRPr lang="it-IT" sz="2800" b="1" dirty="0">
              <a:solidFill>
                <a:srgbClr val="00A6A2"/>
              </a:solidFill>
              <a:latin typeface="Comic Sans MS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54" y="949826"/>
            <a:ext cx="2138023" cy="974359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1752600" y="4221480"/>
            <a:ext cx="9433560" cy="2164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Neonato a termine o “</a:t>
            </a:r>
            <a:r>
              <a:rPr lang="it-IT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near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term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 di EG ≥34 </a:t>
            </a:r>
            <a:r>
              <a:rPr lang="it-IT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wk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con insufficienza respiratoria ipossica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Font typeface="Wingdings"/>
              <a:buChar char="à"/>
            </a:pP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OI ≥ 25, calcolato sulla PaO2 post duttale</a:t>
            </a:r>
          </a:p>
          <a:p>
            <a:pPr>
              <a:buFont typeface="Wingdings"/>
              <a:buChar char="à"/>
            </a:pP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OI ≥ 20, calcolato sulla PaO2 post duttale e segni ecocardiografici di PPHN</a:t>
            </a:r>
            <a:endParaRPr lang="it-IT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7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4820982" y="6365417"/>
            <a:ext cx="691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it-I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Fuloria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al, </a:t>
            </a:r>
            <a:r>
              <a:rPr lang="it-I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Seminars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Fetal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it-I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Neonatal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Medicine (2017)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2029189E-DA05-4401-923A-9889C35C0015}"/>
              </a:ext>
            </a:extLst>
          </p:cNvPr>
          <p:cNvSpPr txBox="1">
            <a:spLocks/>
          </p:cNvSpPr>
          <p:nvPr/>
        </p:nvSpPr>
        <p:spPr>
          <a:xfrm>
            <a:off x="1676401" y="-12893"/>
            <a:ext cx="9078036" cy="1006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Ipertensione polmonare persistente del neonato (PPHN): definizione e statistiche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2AEE61-F0B2-4E35-B01C-1FEA0EBEE0F7}"/>
              </a:ext>
            </a:extLst>
          </p:cNvPr>
          <p:cNvSpPr txBox="1"/>
          <p:nvPr/>
        </p:nvSpPr>
        <p:spPr>
          <a:xfrm>
            <a:off x="433248" y="1180967"/>
            <a:ext cx="784578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Sindrome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caratterizzata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resistenze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polmonari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vascolari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shunt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destro-sinistro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sangue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deossigenato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livello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forame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(PFO) e/o del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dotto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arterioso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pervio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(PDA),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risultante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ipossemia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C9D210-4A43-4D64-A765-618EF2E48202}"/>
              </a:ext>
            </a:extLst>
          </p:cNvPr>
          <p:cNvSpPr txBox="1"/>
          <p:nvPr/>
        </p:nvSpPr>
        <p:spPr>
          <a:xfrm>
            <a:off x="3500845" y="3610280"/>
            <a:ext cx="8529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Incidenza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0,4-6,8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 e 0,43-6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Regno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di circa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moderate-severe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ipoplasia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polmonare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ernia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diaframmatica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congenita</a:t>
            </a: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Compromissione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sviluppo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psicomotorio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 25%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/>
          </a:p>
        </p:txBody>
      </p:sp>
      <p:pic>
        <p:nvPicPr>
          <p:cNvPr id="1026" name="Picture 2" descr="Risultati immagini per definizioni">
            <a:extLst>
              <a:ext uri="{FF2B5EF4-FFF2-40B4-BE49-F238E27FC236}">
                <a16:creationId xmlns:a16="http://schemas.microsoft.com/office/drawing/2014/main" id="{9F678FFF-C651-4419-BA57-4F786FBB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112" y="1004576"/>
            <a:ext cx="1509305" cy="214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statistiche">
            <a:extLst>
              <a:ext uri="{FF2B5EF4-FFF2-40B4-BE49-F238E27FC236}">
                <a16:creationId xmlns:a16="http://schemas.microsoft.com/office/drawing/2014/main" id="{FCF5E40B-9348-4594-BEC9-7A7AB0876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8" y="4349451"/>
            <a:ext cx="2694555" cy="13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7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852" y="2074956"/>
            <a:ext cx="7261817" cy="409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7763" name="CasellaDiTesto 6"/>
          <p:cNvSpPr txBox="1">
            <a:spLocks noChangeArrowheads="1"/>
          </p:cNvSpPr>
          <p:nvPr/>
        </p:nvSpPr>
        <p:spPr bwMode="auto">
          <a:xfrm>
            <a:off x="335361" y="1137399"/>
            <a:ext cx="6344841" cy="120032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indent="-457200">
              <a:buClr>
                <a:schemeClr val="accent1"/>
              </a:buClr>
              <a:buSzPct val="120000"/>
              <a:buFont typeface="+mj-lt"/>
              <a:buAutoNum type="arabicPeriod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RDS</a:t>
            </a:r>
          </a:p>
          <a:p>
            <a:pPr marL="457200" indent="-457200">
              <a:buClr>
                <a:schemeClr val="accent1"/>
              </a:buClr>
              <a:buSzPct val="120000"/>
              <a:buFont typeface="+mj-lt"/>
              <a:buAutoNum type="arabicPeriod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Ipoplasia polmonare da PROM </a:t>
            </a:r>
          </a:p>
          <a:p>
            <a:pPr marL="457200" indent="-457200">
              <a:buClr>
                <a:schemeClr val="accent1"/>
              </a:buClr>
              <a:buSzPct val="120000"/>
              <a:buFont typeface="+mj-lt"/>
              <a:buAutoNum type="arabicPeriod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Polmonite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2018342" y="2558035"/>
            <a:ext cx="762000" cy="1572005"/>
          </a:xfrm>
          <a:prstGeom prst="downArrow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117765" name="CasellaDiTesto 8"/>
          <p:cNvSpPr txBox="1">
            <a:spLocks noChangeArrowheads="1"/>
          </p:cNvSpPr>
          <p:nvPr/>
        </p:nvSpPr>
        <p:spPr bwMode="auto">
          <a:xfrm>
            <a:off x="329264" y="4419220"/>
            <a:ext cx="400050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dirty="0" err="1">
                <a:latin typeface="Times New Roman" pitchFamily="18" charset="0"/>
                <a:cs typeface="Times New Roman" pitchFamily="18" charset="0"/>
              </a:rPr>
              <a:t>iNO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ha un razionale d’uso  in particolare per un effetto </a:t>
            </a:r>
          </a:p>
          <a:p>
            <a:pPr algn="ctr"/>
            <a:r>
              <a:rPr lang="it-IT" dirty="0" err="1">
                <a:latin typeface="Times New Roman" pitchFamily="18" charset="0"/>
                <a:cs typeface="Times New Roman" pitchFamily="18" charset="0"/>
              </a:rPr>
              <a:t>microselettivo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7766" name="CasellaDiTesto 9"/>
          <p:cNvSpPr txBox="1">
            <a:spLocks noChangeArrowheads="1"/>
          </p:cNvSpPr>
          <p:nvPr/>
        </p:nvSpPr>
        <p:spPr bwMode="auto">
          <a:xfrm>
            <a:off x="8572502" y="6145363"/>
            <a:ext cx="1674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 i="1" dirty="0" err="1">
                <a:solidFill>
                  <a:schemeClr val="bg1"/>
                </a:solidFill>
              </a:rPr>
              <a:t>Courtesy</a:t>
            </a:r>
            <a:r>
              <a:rPr lang="it-IT" sz="1400" i="1" dirty="0">
                <a:solidFill>
                  <a:schemeClr val="bg1"/>
                </a:solidFill>
              </a:rPr>
              <a:t> of </a:t>
            </a:r>
            <a:r>
              <a:rPr lang="it-IT" sz="1400" i="1" dirty="0" err="1">
                <a:solidFill>
                  <a:schemeClr val="bg1"/>
                </a:solidFill>
              </a:rPr>
              <a:t>F.Sandri</a:t>
            </a:r>
            <a:endParaRPr lang="it-IT" sz="1400" i="1" dirty="0">
              <a:solidFill>
                <a:schemeClr val="bg1"/>
              </a:solidFill>
            </a:endParaRPr>
          </a:p>
        </p:txBody>
      </p:sp>
      <p:sp>
        <p:nvSpPr>
          <p:cNvPr id="117767" name="Text Box 4"/>
          <p:cNvSpPr txBox="1">
            <a:spLocks noChangeArrowheads="1"/>
          </p:cNvSpPr>
          <p:nvPr/>
        </p:nvSpPr>
        <p:spPr bwMode="auto">
          <a:xfrm>
            <a:off x="7726431" y="6577410"/>
            <a:ext cx="3241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chemeClr val="bg1"/>
                </a:solidFill>
                <a:latin typeface="Arial" charset="0"/>
                <a:cs typeface="Arial" charset="0"/>
              </a:rPr>
              <a:t>Miller SS, Early Human Develop. 2008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4981" y="321991"/>
            <a:ext cx="7776864" cy="60593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 err="1">
                <a:solidFill>
                  <a:srgbClr val="01BBA9"/>
                </a:solidFill>
                <a:latin typeface="Comic Sans MS" pitchFamily="66" charset="0"/>
              </a:rPr>
              <a:t>iNO</a:t>
            </a:r>
            <a:r>
              <a:rPr lang="it-IT" sz="3200" b="1" dirty="0">
                <a:solidFill>
                  <a:srgbClr val="01BBA9"/>
                </a:solidFill>
                <a:latin typeface="Comic Sans MS" pitchFamily="66" charset="0"/>
              </a:rPr>
              <a:t> nel neonato </a:t>
            </a:r>
            <a:r>
              <a:rPr lang="it-IT" sz="3200" b="1" dirty="0" err="1">
                <a:solidFill>
                  <a:srgbClr val="01BBA9"/>
                </a:solidFill>
                <a:latin typeface="Comic Sans MS" pitchFamily="66" charset="0"/>
              </a:rPr>
              <a:t>pretermine</a:t>
            </a:r>
            <a:endParaRPr lang="it-IT" sz="3200" b="1" dirty="0">
              <a:solidFill>
                <a:srgbClr val="01BBA9"/>
              </a:solidFill>
              <a:latin typeface="Comic Sans MS" pitchFamily="66" charset="0"/>
            </a:endParaRPr>
          </a:p>
        </p:txBody>
      </p:sp>
      <p:pic>
        <p:nvPicPr>
          <p:cNvPr id="11" name="Picture 3" descr="weeprem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78" y="188642"/>
            <a:ext cx="3466658" cy="17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144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77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142" y="1224795"/>
            <a:ext cx="5628046" cy="22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80020" y="336674"/>
            <a:ext cx="11138516" cy="88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-120" normalizeH="0" baseline="0" noProof="0" dirty="0" err="1">
                <a:ln>
                  <a:noFill/>
                </a:ln>
                <a:solidFill>
                  <a:srgbClr val="00A6A2"/>
                </a:solidFill>
                <a:effectLst/>
                <a:uLnTx/>
                <a:uFillTx/>
                <a:latin typeface="Comic Sans MS" charset="0"/>
                <a:ea typeface="+mj-ea"/>
                <a:cs typeface="+mj-cs"/>
              </a:rPr>
              <a:t>iNO</a:t>
            </a:r>
            <a:r>
              <a:rPr kumimoji="0" lang="it-IT" sz="2800" b="1" i="0" u="none" strike="noStrike" kern="1200" cap="none" spc="-120" normalizeH="0" baseline="0" noProof="0" dirty="0">
                <a:ln>
                  <a:noFill/>
                </a:ln>
                <a:solidFill>
                  <a:srgbClr val="00A6A2"/>
                </a:solidFill>
                <a:effectLst/>
                <a:uLnTx/>
                <a:uFillTx/>
                <a:latin typeface="Comic Sans MS" charset="0"/>
                <a:ea typeface="+mj-ea"/>
                <a:cs typeface="+mj-cs"/>
              </a:rPr>
              <a:t> NEL PRETERMINE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16180" y="3593612"/>
            <a:ext cx="11083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Marc A. </a:t>
            </a:r>
            <a:r>
              <a:rPr lang="it-IT" sz="1200" dirty="0" err="1"/>
              <a:t>Ellsworth</a:t>
            </a:r>
            <a:r>
              <a:rPr lang="it-IT" sz="1200" dirty="0"/>
              <a:t> et al, </a:t>
            </a:r>
            <a:r>
              <a:rPr lang="en-US" sz="1200" dirty="0"/>
              <a:t>Off-Label Use of Inhaled Nitric Oxide After Release of NIH Consensus </a:t>
            </a:r>
            <a:r>
              <a:rPr lang="it-IT" sz="1200" dirty="0"/>
              <a:t>Statement, </a:t>
            </a:r>
            <a:r>
              <a:rPr lang="it-IT" sz="1200" i="1" dirty="0" err="1"/>
              <a:t>Pediatrics</a:t>
            </a:r>
            <a:r>
              <a:rPr lang="it-IT" sz="1200" dirty="0"/>
              <a:t> 2015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709" y="1224796"/>
            <a:ext cx="5415826" cy="229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2140" y="3776755"/>
            <a:ext cx="11919860" cy="27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/>
                </a:solidFill>
              </a:rPr>
              <a:t>Trattamento in acuto di forme severe di</a:t>
            </a:r>
            <a:r>
              <a:rPr lang="it-IT" sz="2000" b="1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PPHN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/>
              <a:t>Gestione della </a:t>
            </a:r>
            <a:r>
              <a:rPr lang="it-IT" sz="2000" b="1" cap="small" dirty="0"/>
              <a:t>PPHN cronica in caso di BPD</a:t>
            </a:r>
            <a:endParaRPr lang="it-IT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/>
                </a:solidFill>
              </a:rPr>
              <a:t>Prevenzione della</a:t>
            </a:r>
            <a:r>
              <a:rPr lang="it-IT" sz="2000" cap="small" dirty="0">
                <a:solidFill>
                  <a:schemeClr val="tx1"/>
                </a:solidFill>
              </a:rPr>
              <a:t> BPD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/>
                </a:solidFill>
              </a:rPr>
              <a:t>Lattante ex pretermine con patologia polmonare cronica e segni ecocardiografici di PPHN (anche in corso di ventilazione non invasiva)</a:t>
            </a:r>
          </a:p>
        </p:txBody>
      </p:sp>
    </p:spTree>
    <p:extLst>
      <p:ext uri="{BB962C8B-B14F-4D97-AF65-F5344CB8AC3E}">
        <p14:creationId xmlns:p14="http://schemas.microsoft.com/office/powerpoint/2010/main" val="3546635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0303" y="1159335"/>
            <a:ext cx="11095838" cy="68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sz="2000" b="1" cap="small" dirty="0">
                <a:solidFill>
                  <a:srgbClr val="01BBA9"/>
                </a:solidFill>
                <a:latin typeface="Comic Sans MS" pitchFamily="66" charset="0"/>
              </a:rPr>
              <a:t>PPHN </a:t>
            </a:r>
            <a:r>
              <a:rPr lang="en-US" sz="2000" b="1" cap="small" dirty="0" err="1">
                <a:solidFill>
                  <a:srgbClr val="01BBA9"/>
                </a:solidFill>
                <a:latin typeface="Comic Sans MS" pitchFamily="66" charset="0"/>
              </a:rPr>
              <a:t>persistente</a:t>
            </a:r>
            <a:r>
              <a:rPr lang="en-US" sz="2000" b="1" cap="small" dirty="0">
                <a:solidFill>
                  <a:srgbClr val="01BBA9"/>
                </a:solidFill>
                <a:latin typeface="Comic Sans MS" pitchFamily="66" charset="0"/>
              </a:rPr>
              <a:t> del </a:t>
            </a:r>
            <a:r>
              <a:rPr lang="en-US" sz="2000" b="1" cap="small" dirty="0" err="1">
                <a:solidFill>
                  <a:srgbClr val="01BBA9"/>
                </a:solidFill>
                <a:latin typeface="Comic Sans MS" pitchFamily="66" charset="0"/>
              </a:rPr>
              <a:t>neonato</a:t>
            </a:r>
            <a:endParaRPr lang="it-IT" sz="2000" dirty="0"/>
          </a:p>
          <a:p>
            <a:pPr algn="just">
              <a:buNone/>
            </a:pPr>
            <a:endParaRPr lang="it-IT" sz="2000" dirty="0"/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610500" y="220064"/>
            <a:ext cx="11138516" cy="888121"/>
          </a:xfrm>
        </p:spPr>
        <p:txBody>
          <a:bodyPr>
            <a:noAutofit/>
          </a:bodyPr>
          <a:lstStyle/>
          <a:p>
            <a:pPr algn="ctr"/>
            <a:r>
              <a:rPr lang="it-IT" sz="3100" b="1" dirty="0">
                <a:solidFill>
                  <a:srgbClr val="00A6A2"/>
                </a:solidFill>
                <a:latin typeface="Comic Sans MS" charset="0"/>
              </a:rPr>
              <a:t>TERAPIA </a:t>
            </a:r>
            <a:r>
              <a:rPr lang="it-IT" sz="3100" b="1" dirty="0" err="1">
                <a:solidFill>
                  <a:srgbClr val="00A6A2"/>
                </a:solidFill>
                <a:latin typeface="Comic Sans MS" charset="0"/>
              </a:rPr>
              <a:t>iNO</a:t>
            </a:r>
            <a:endParaRPr lang="it-IT" sz="3100" b="1" dirty="0">
              <a:solidFill>
                <a:srgbClr val="00A6A2"/>
              </a:solidFill>
              <a:latin typeface="Comic Sans MS" charset="0"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3" cstate="print"/>
          <a:srcRect l="59652" t="29174" r="30141" b="60814"/>
          <a:stretch/>
        </p:blipFill>
        <p:spPr>
          <a:xfrm>
            <a:off x="9757781" y="236023"/>
            <a:ext cx="2081675" cy="837488"/>
          </a:xfrm>
          <a:prstGeom prst="rect">
            <a:avLst/>
          </a:prstGeom>
        </p:spPr>
      </p:pic>
      <p:pic>
        <p:nvPicPr>
          <p:cNvPr id="2050" name="Picture 2" descr="Risultati immagini per circulation jour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500" y="5939640"/>
            <a:ext cx="2526036" cy="4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6840" y="6460433"/>
            <a:ext cx="11725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Abman</a:t>
            </a:r>
            <a:r>
              <a:rPr lang="it-IT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it-IT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Pediatric</a:t>
            </a:r>
            <a:r>
              <a:rPr lang="it-IT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Pulmonary</a:t>
            </a:r>
            <a:r>
              <a:rPr lang="it-IT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  <a:r>
              <a:rPr lang="it-IT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From the American Heart Association and American </a:t>
            </a:r>
            <a:r>
              <a:rPr lang="it-IT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Thoracic</a:t>
            </a:r>
            <a:r>
              <a:rPr lang="it-IT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Society. </a:t>
            </a:r>
            <a:r>
              <a:rPr lang="it-IT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  <a:r>
              <a:rPr lang="it-IT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</a:p>
        </p:txBody>
      </p:sp>
      <p:pic>
        <p:nvPicPr>
          <p:cNvPr id="2054" name="Picture 6" descr="Risultati immagini per american thoracic socie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0" y="257753"/>
            <a:ext cx="1099696" cy="9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tonda angolo diagonale rettangolo 7"/>
          <p:cNvSpPr/>
          <p:nvPr/>
        </p:nvSpPr>
        <p:spPr>
          <a:xfrm>
            <a:off x="828675" y="1743075"/>
            <a:ext cx="9763125" cy="3955590"/>
          </a:xfrm>
          <a:prstGeom prst="round2Diag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Prima di iniziare la terapia:</a:t>
            </a:r>
          </a:p>
          <a:p>
            <a:pPr algn="ctr"/>
            <a:endParaRPr lang="it-IT" sz="20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it-IT" sz="20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EGA (accesso venoso)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Monitoraggio pressione arteriosa sistemica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Monitoraggio SatO2 </a:t>
            </a:r>
            <a:r>
              <a:rPr lang="it-IT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postduttale</a:t>
            </a:r>
            <a:endParaRPr lang="it-IT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Rx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torace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Ecocardiografia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Ecografia </a:t>
            </a:r>
            <a:r>
              <a:rPr lang="it-IT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transfontanellare</a:t>
            </a:r>
            <a:endParaRPr lang="it-IT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50172" y="2143178"/>
            <a:ext cx="11368364" cy="426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 OI circa </a:t>
            </a:r>
            <a:r>
              <a:rPr lang="en-US" sz="2000" b="1" dirty="0">
                <a:solidFill>
                  <a:srgbClr val="FF0000"/>
                </a:solidFill>
              </a:rPr>
              <a:t>20 </a:t>
            </a:r>
          </a:p>
          <a:p>
            <a:pPr algn="just">
              <a:lnSpc>
                <a:spcPct val="150000"/>
              </a:lnSpc>
            </a:pPr>
            <a:endParaRPr lang="en-US" sz="900" b="1" dirty="0">
              <a:solidFill>
                <a:srgbClr val="FF0000"/>
              </a:solidFill>
            </a:endParaRPr>
          </a:p>
          <a:p>
            <a:pPr algn="just"/>
            <a:r>
              <a:rPr lang="en-US" sz="2000" dirty="0"/>
              <a:t> </a:t>
            </a:r>
            <a:r>
              <a:rPr lang="it-IT" sz="2000" dirty="0"/>
              <a:t>Le evidenze disponibili supportano l'uso di dosi di </a:t>
            </a:r>
            <a:r>
              <a:rPr lang="it-IT" sz="2000" dirty="0" err="1"/>
              <a:t>iNO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FF0000"/>
                </a:solidFill>
              </a:rPr>
              <a:t>a partire da 20 </a:t>
            </a:r>
            <a:r>
              <a:rPr lang="it-IT" sz="2000" b="1" dirty="0" err="1">
                <a:solidFill>
                  <a:srgbClr val="FF0000"/>
                </a:solidFill>
              </a:rPr>
              <a:t>ppm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u="sng" dirty="0">
                <a:solidFill>
                  <a:schemeClr val="tx1"/>
                </a:solidFill>
              </a:rPr>
              <a:t>in neonati a termine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con PPHN, poiché questa strategia riduce l'uso di ECMO senza un aumento dell'incidenza di effetti avversi.</a:t>
            </a:r>
            <a:endParaRPr lang="en-US" sz="800" dirty="0"/>
          </a:p>
          <a:p>
            <a:pPr algn="just"/>
            <a:r>
              <a:rPr lang="en-US" sz="2000" dirty="0"/>
              <a:t> </a:t>
            </a:r>
            <a:r>
              <a:rPr lang="it-IT" sz="2000" dirty="0"/>
              <a:t>Una dose di 20 </a:t>
            </a:r>
            <a:r>
              <a:rPr lang="it-IT" sz="2000" dirty="0" err="1"/>
              <a:t>ppm</a:t>
            </a:r>
            <a:r>
              <a:rPr lang="it-IT" sz="2000" dirty="0"/>
              <a:t> si traduce in una migliore ossigenazione e diminuzione ottimale del rapporto tra </a:t>
            </a:r>
            <a:r>
              <a:rPr lang="it-IT" sz="2000" dirty="0">
                <a:solidFill>
                  <a:schemeClr val="tx1"/>
                </a:solidFill>
              </a:rPr>
              <a:t>pressione polmonare/pressione </a:t>
            </a:r>
            <a:r>
              <a:rPr lang="it-IT" sz="2000" dirty="0"/>
              <a:t>arteriosa sistemica. Sebbene le esposizioni brevi a dosi più elevate (da 40 a 80 ppm) sembrano essere sicure, un trattamento prolungato con 80 ppm di NO aumenta il rischio di </a:t>
            </a:r>
            <a:r>
              <a:rPr lang="it-IT" sz="2000" dirty="0" err="1"/>
              <a:t>metaemoglobinemia</a:t>
            </a:r>
            <a:r>
              <a:rPr lang="it-IT" sz="2000" dirty="0"/>
              <a:t> (&gt; 5%) e biossido di azoto (NO2&gt; 2 ppm) in assenza di un aumento di efficacia clinica del trattamento.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80020" y="570584"/>
            <a:ext cx="11138516" cy="888121"/>
          </a:xfrm>
        </p:spPr>
        <p:txBody>
          <a:bodyPr>
            <a:noAutofit/>
          </a:bodyPr>
          <a:lstStyle/>
          <a:p>
            <a:pPr algn="ctr"/>
            <a:r>
              <a:rPr lang="it-IT" sz="3100" b="1" dirty="0" err="1">
                <a:solidFill>
                  <a:srgbClr val="01BBA9"/>
                </a:solidFill>
                <a:latin typeface="Comic Sans MS" charset="0"/>
              </a:rPr>
              <a:t>iNO</a:t>
            </a:r>
            <a:r>
              <a:rPr lang="it-IT" sz="3100" b="1" dirty="0">
                <a:solidFill>
                  <a:srgbClr val="01BBA9"/>
                </a:solidFill>
                <a:latin typeface="Comic Sans MS" charset="0"/>
              </a:rPr>
              <a:t>: STRATEGIE </a:t>
            </a:r>
            <a:r>
              <a:rPr lang="it-IT" sz="3100" b="1" dirty="0" err="1">
                <a:solidFill>
                  <a:srgbClr val="01BBA9"/>
                </a:solidFill>
                <a:latin typeface="Comic Sans MS" charset="0"/>
              </a:rPr>
              <a:t>DI</a:t>
            </a:r>
            <a:r>
              <a:rPr lang="it-IT" sz="3100" b="1" dirty="0">
                <a:solidFill>
                  <a:srgbClr val="01BBA9"/>
                </a:solidFill>
                <a:latin typeface="Comic Sans MS" charset="0"/>
              </a:rPr>
              <a:t> TRATTAMENTO</a:t>
            </a:r>
            <a:br>
              <a:rPr lang="it-IT" sz="3600" b="1" dirty="0">
                <a:solidFill>
                  <a:srgbClr val="01BBA9"/>
                </a:solidFill>
                <a:latin typeface="Comic Sans MS" charset="0"/>
              </a:rPr>
            </a:br>
            <a:r>
              <a:rPr lang="it-IT" sz="2500" i="1" dirty="0" err="1">
                <a:solidFill>
                  <a:srgbClr val="01BBA9"/>
                </a:solidFill>
                <a:latin typeface="Comic Sans MS" charset="0"/>
              </a:rPr>
              <a:t>Starting</a:t>
            </a:r>
            <a:r>
              <a:rPr lang="it-IT" sz="2500" i="1" dirty="0">
                <a:solidFill>
                  <a:srgbClr val="01BBA9"/>
                </a:solidFill>
                <a:latin typeface="Comic Sans MS" charset="0"/>
              </a:rPr>
              <a:t> Dose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" y="6581003"/>
            <a:ext cx="7888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Assisted</a:t>
            </a:r>
            <a:r>
              <a:rPr lang="it-IT" sz="1200" dirty="0"/>
              <a:t> </a:t>
            </a:r>
            <a:r>
              <a:rPr lang="it-IT" sz="1200" dirty="0" err="1"/>
              <a:t>Ventilation</a:t>
            </a:r>
            <a:r>
              <a:rPr lang="it-IT" sz="1200" dirty="0"/>
              <a:t> </a:t>
            </a:r>
            <a:r>
              <a:rPr lang="it-IT" sz="1200" i="1" dirty="0" err="1"/>
              <a:t>of</a:t>
            </a:r>
            <a:r>
              <a:rPr lang="it-IT" sz="1200" i="1" dirty="0"/>
              <a:t> the NEONATE. </a:t>
            </a:r>
            <a:r>
              <a:rPr lang="it-IT" sz="1200" dirty="0"/>
              <a:t>Goldsmith, </a:t>
            </a:r>
            <a:r>
              <a:rPr lang="it-IT" sz="1200" dirty="0" err="1"/>
              <a:t>Karotkin</a:t>
            </a:r>
            <a:r>
              <a:rPr lang="it-IT" sz="1200" dirty="0"/>
              <a:t>, </a:t>
            </a:r>
            <a:r>
              <a:rPr lang="it-IT" sz="1200" dirty="0" err="1"/>
              <a:t>Keszler</a:t>
            </a:r>
            <a:r>
              <a:rPr lang="it-IT" sz="1200" dirty="0"/>
              <a:t>, </a:t>
            </a:r>
            <a:r>
              <a:rPr lang="it-IT" sz="1200" dirty="0" err="1"/>
              <a:t>Suresh</a:t>
            </a:r>
            <a:r>
              <a:rPr lang="it-IT" sz="1200" dirty="0"/>
              <a:t>. 6th </a:t>
            </a:r>
            <a:r>
              <a:rPr lang="it-IT" sz="1200" dirty="0" err="1"/>
              <a:t>edition</a:t>
            </a:r>
            <a:endParaRPr lang="it-IT" sz="1200" dirty="0"/>
          </a:p>
        </p:txBody>
      </p:sp>
      <p:sp>
        <p:nvSpPr>
          <p:cNvPr id="106498" name="AutoShape 2" descr="Risultati immagini per confusion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6500" name="Picture 4" descr="Risultati immagini per confusione"/>
          <p:cNvPicPr>
            <a:picLocks noChangeAspect="1" noChangeArrowheads="1"/>
          </p:cNvPicPr>
          <p:nvPr/>
        </p:nvPicPr>
        <p:blipFill>
          <a:blip r:embed="rId3" cstate="print"/>
          <a:srcRect l="8555"/>
          <a:stretch>
            <a:fillRect/>
          </a:stretch>
        </p:blipFill>
        <p:spPr bwMode="auto">
          <a:xfrm>
            <a:off x="350171" y="1086655"/>
            <a:ext cx="1054261" cy="864674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7888523" y="6569512"/>
            <a:ext cx="4124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dirty="0" err="1"/>
              <a:t>Konduri</a:t>
            </a:r>
            <a:r>
              <a:rPr lang="it-IT" sz="1200" dirty="0"/>
              <a:t> </a:t>
            </a:r>
            <a:r>
              <a:rPr lang="it-IT" sz="1200" dirty="0" err="1"/>
              <a:t>et</a:t>
            </a:r>
            <a:r>
              <a:rPr lang="it-IT" sz="1200" dirty="0"/>
              <a:t> al.,</a:t>
            </a:r>
            <a:r>
              <a:rPr lang="en-US" sz="1200" dirty="0"/>
              <a:t> </a:t>
            </a:r>
            <a:r>
              <a:rPr lang="en-US" sz="1200" dirty="0" err="1"/>
              <a:t>Pediatr</a:t>
            </a:r>
            <a:r>
              <a:rPr lang="en-US" sz="1200" dirty="0"/>
              <a:t> </a:t>
            </a:r>
            <a:r>
              <a:rPr lang="en-US" sz="1200" dirty="0" err="1"/>
              <a:t>Clin</a:t>
            </a:r>
            <a:r>
              <a:rPr lang="en-US" sz="1200" dirty="0"/>
              <a:t> North Am. </a:t>
            </a:r>
            <a:r>
              <a:rPr lang="it-IT" sz="1200" dirty="0"/>
              <a:t>2009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120664" y="1559957"/>
            <a:ext cx="42986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Regola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20 per l’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inizio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</a:t>
            </a:r>
            <a:endParaRPr lang="it-IT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4490" y="1950720"/>
            <a:ext cx="2208970" cy="167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70561" y="1384136"/>
            <a:ext cx="10286999" cy="34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just"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342900" indent="-342900" algn="just"/>
            <a:r>
              <a:rPr lang="it-IT" sz="2000" dirty="0">
                <a:solidFill>
                  <a:schemeClr val="tx1"/>
                </a:solidFill>
              </a:rPr>
              <a:t>La durata del trattamento con </a:t>
            </a:r>
            <a:r>
              <a:rPr lang="it-IT" sz="2000" dirty="0" err="1">
                <a:solidFill>
                  <a:schemeClr val="tx1"/>
                </a:solidFill>
              </a:rPr>
              <a:t>iNO</a:t>
            </a:r>
            <a:r>
              <a:rPr lang="it-IT" sz="2000" dirty="0">
                <a:solidFill>
                  <a:schemeClr val="tx1"/>
                </a:solidFill>
              </a:rPr>
              <a:t> più spesso riportata in letteratura </a:t>
            </a:r>
            <a:r>
              <a:rPr lang="it-IT" sz="2000" b="1" dirty="0">
                <a:solidFill>
                  <a:srgbClr val="FF0000"/>
                </a:solidFill>
              </a:rPr>
              <a:t>è inferiore a 5 giorni.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Si verificano eccezioni, in particolare nei casi di ipoplasia polmonare.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Se </a:t>
            </a:r>
            <a:r>
              <a:rPr lang="it-IT" sz="2000" dirty="0" err="1">
                <a:solidFill>
                  <a:schemeClr val="tx1"/>
                </a:solidFill>
              </a:rPr>
              <a:t>l'iNO</a:t>
            </a:r>
            <a:r>
              <a:rPr lang="it-IT" sz="2000" dirty="0">
                <a:solidFill>
                  <a:schemeClr val="tx1"/>
                </a:solidFill>
              </a:rPr>
              <a:t> è richiesto per più di 5 giorni, devono essere prese in considerazione indagini su altre cause di ipertensione polmonare (ad es. Displasia capillare alveolare).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80020" y="570584"/>
            <a:ext cx="11138516" cy="888121"/>
          </a:xfrm>
        </p:spPr>
        <p:txBody>
          <a:bodyPr>
            <a:noAutofit/>
          </a:bodyPr>
          <a:lstStyle/>
          <a:p>
            <a:pPr algn="ctr"/>
            <a:r>
              <a:rPr lang="it-IT" sz="3100" b="1" dirty="0" err="1">
                <a:solidFill>
                  <a:srgbClr val="00A6A2"/>
                </a:solidFill>
                <a:latin typeface="Comic Sans MS" charset="0"/>
              </a:rPr>
              <a:t>iNO</a:t>
            </a:r>
            <a:r>
              <a:rPr lang="it-IT" sz="3100" b="1" dirty="0">
                <a:solidFill>
                  <a:srgbClr val="00A6A2"/>
                </a:solidFill>
                <a:latin typeface="Comic Sans MS" charset="0"/>
              </a:rPr>
              <a:t>: STRATEGIE DI TRATTAMENTO</a:t>
            </a:r>
            <a:br>
              <a:rPr lang="it-IT" sz="3600" b="1" dirty="0">
                <a:solidFill>
                  <a:srgbClr val="00A6A2"/>
                </a:solidFill>
                <a:latin typeface="Comic Sans MS" charset="0"/>
              </a:rPr>
            </a:br>
            <a:r>
              <a:rPr lang="it-IT" sz="2500" i="1" dirty="0">
                <a:solidFill>
                  <a:srgbClr val="01BBA9"/>
                </a:solidFill>
                <a:latin typeface="Comic Sans MS" charset="0"/>
              </a:rPr>
              <a:t>Durata terapia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261039" y="6539369"/>
            <a:ext cx="7888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err="1"/>
              <a:t>Assisted</a:t>
            </a:r>
            <a:r>
              <a:rPr lang="it-IT" sz="1200" dirty="0"/>
              <a:t> </a:t>
            </a:r>
            <a:r>
              <a:rPr lang="it-IT" sz="1200" dirty="0" err="1"/>
              <a:t>Ventilation</a:t>
            </a:r>
            <a:r>
              <a:rPr lang="it-IT" sz="1200" dirty="0"/>
              <a:t> </a:t>
            </a:r>
            <a:r>
              <a:rPr lang="it-IT" sz="1200" i="1" dirty="0" err="1"/>
              <a:t>of</a:t>
            </a:r>
            <a:r>
              <a:rPr lang="it-IT" sz="1200" i="1" dirty="0"/>
              <a:t> the NEONATE. </a:t>
            </a:r>
            <a:r>
              <a:rPr lang="it-IT" sz="1200" dirty="0"/>
              <a:t>Goldsmith, </a:t>
            </a:r>
            <a:r>
              <a:rPr lang="it-IT" sz="1200" dirty="0" err="1"/>
              <a:t>Karotkin</a:t>
            </a:r>
            <a:r>
              <a:rPr lang="it-IT" sz="1200" dirty="0"/>
              <a:t>, </a:t>
            </a:r>
            <a:r>
              <a:rPr lang="it-IT" sz="1200" dirty="0" err="1"/>
              <a:t>Keszler</a:t>
            </a:r>
            <a:r>
              <a:rPr lang="it-IT" sz="1200" dirty="0"/>
              <a:t>, </a:t>
            </a:r>
            <a:r>
              <a:rPr lang="it-IT" sz="1200" dirty="0" err="1"/>
              <a:t>Suresh</a:t>
            </a:r>
            <a:r>
              <a:rPr lang="it-IT" sz="1200" dirty="0"/>
              <a:t>. 6th </a:t>
            </a:r>
            <a:r>
              <a:rPr lang="it-IT" sz="1200" dirty="0" err="1"/>
              <a:t>edition</a:t>
            </a:r>
            <a:r>
              <a:rPr lang="it-IT" sz="1200" dirty="0"/>
              <a:t>.</a:t>
            </a:r>
          </a:p>
        </p:txBody>
      </p:sp>
      <p:pic>
        <p:nvPicPr>
          <p:cNvPr id="5" name="Picture 4" descr="Risultati immagini per confusione"/>
          <p:cNvPicPr>
            <a:picLocks noChangeAspect="1" noChangeArrowheads="1"/>
          </p:cNvPicPr>
          <p:nvPr/>
        </p:nvPicPr>
        <p:blipFill>
          <a:blip r:embed="rId3" cstate="print"/>
          <a:srcRect l="8555"/>
          <a:stretch>
            <a:fillRect/>
          </a:stretch>
        </p:blipFill>
        <p:spPr bwMode="auto">
          <a:xfrm>
            <a:off x="426371" y="538015"/>
            <a:ext cx="1054261" cy="864674"/>
          </a:xfrm>
          <a:prstGeom prst="rect">
            <a:avLst/>
          </a:prstGeom>
          <a:noFill/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67876" y="4678679"/>
            <a:ext cx="193333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79940" y="988461"/>
            <a:ext cx="10396697" cy="330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just">
              <a:buNone/>
            </a:pPr>
            <a:r>
              <a:rPr lang="it-IT" sz="2000" dirty="0"/>
              <a:t>Il miglioramento dell'ossigenazione è di solito evidente </a:t>
            </a:r>
            <a:r>
              <a:rPr lang="it-IT" sz="2000" b="1" dirty="0"/>
              <a:t>entro pochi minuti</a:t>
            </a:r>
            <a:r>
              <a:rPr lang="it-IT" sz="2000" dirty="0"/>
              <a:t> (30-60 minuti) dall'inizio della terapia. </a:t>
            </a:r>
            <a:r>
              <a:rPr lang="it-IT" sz="2000" dirty="0" err="1"/>
              <a:t>L'iNO</a:t>
            </a:r>
            <a:r>
              <a:rPr lang="it-IT" sz="2000" dirty="0"/>
              <a:t> migliora l'ossigenazione in ≥70% dei neonati con PPHN con le migliori risposte osservate nella </a:t>
            </a:r>
            <a:r>
              <a:rPr lang="it-IT" sz="2000" b="1" dirty="0">
                <a:solidFill>
                  <a:srgbClr val="FF0000"/>
                </a:solidFill>
              </a:rPr>
              <a:t>PPHN idiopatica.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3682" y="1607164"/>
            <a:ext cx="1182951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Responder :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riduzione OI &gt; 20%  rispetto al valore basale (entro 4 ore)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80022" y="6326536"/>
            <a:ext cx="11599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 err="1"/>
              <a:t>Lakshminrusimha</a:t>
            </a:r>
            <a:r>
              <a:rPr lang="it-IT" sz="1000" dirty="0"/>
              <a:t> et al, </a:t>
            </a:r>
            <a:r>
              <a:rPr lang="it-IT" sz="1000" dirty="0" err="1"/>
              <a:t>Persistent</a:t>
            </a:r>
            <a:r>
              <a:rPr lang="it-IT" sz="1000" dirty="0"/>
              <a:t> </a:t>
            </a:r>
            <a:r>
              <a:rPr lang="it-IT" sz="1000" dirty="0" err="1"/>
              <a:t>Pulmonary</a:t>
            </a:r>
            <a:r>
              <a:rPr lang="it-IT" sz="1000" dirty="0"/>
              <a:t> </a:t>
            </a:r>
            <a:r>
              <a:rPr lang="it-IT" sz="1000" dirty="0" err="1"/>
              <a:t>Hypertension</a:t>
            </a:r>
            <a:r>
              <a:rPr lang="it-IT" sz="1000" dirty="0"/>
              <a:t> of the </a:t>
            </a:r>
            <a:r>
              <a:rPr lang="it-IT" sz="1000" dirty="0" err="1"/>
              <a:t>Newborn</a:t>
            </a:r>
            <a:r>
              <a:rPr lang="it-IT" sz="1000" dirty="0"/>
              <a:t>, </a:t>
            </a:r>
            <a:r>
              <a:rPr lang="it-IT" sz="1000" dirty="0" err="1"/>
              <a:t>NeoReviews</a:t>
            </a:r>
            <a:r>
              <a:rPr lang="it-IT" sz="1000" dirty="0"/>
              <a:t>, 2015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80020" y="570584"/>
            <a:ext cx="11138516" cy="888121"/>
          </a:xfrm>
        </p:spPr>
        <p:txBody>
          <a:bodyPr>
            <a:noAutofit/>
          </a:bodyPr>
          <a:lstStyle/>
          <a:p>
            <a:pPr algn="ctr"/>
            <a:r>
              <a:rPr lang="it-IT" sz="3100" b="1" dirty="0" err="1">
                <a:solidFill>
                  <a:srgbClr val="00A6A2"/>
                </a:solidFill>
                <a:latin typeface="Comic Sans MS" charset="0"/>
              </a:rPr>
              <a:t>iNO</a:t>
            </a:r>
            <a:r>
              <a:rPr lang="it-IT" sz="3100" b="1" dirty="0">
                <a:solidFill>
                  <a:srgbClr val="00A6A2"/>
                </a:solidFill>
                <a:latin typeface="Comic Sans MS" charset="0"/>
              </a:rPr>
              <a:t>: STRATEGIE DI TRATTAMENTO</a:t>
            </a:r>
            <a:br>
              <a:rPr lang="it-IT" sz="3600" b="1" dirty="0">
                <a:solidFill>
                  <a:srgbClr val="00A6A2"/>
                </a:solidFill>
                <a:latin typeface="Comic Sans MS" charset="0"/>
              </a:rPr>
            </a:br>
            <a:r>
              <a:rPr lang="it-IT" sz="2500" i="1" dirty="0">
                <a:solidFill>
                  <a:srgbClr val="01BBA9"/>
                </a:solidFill>
                <a:latin typeface="Comic Sans MS" charset="0"/>
              </a:rPr>
              <a:t>Risposta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519077" y="6498286"/>
            <a:ext cx="10652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 err="1"/>
              <a:t>Sharma</a:t>
            </a:r>
            <a:r>
              <a:rPr lang="it-IT" sz="1000" dirty="0"/>
              <a:t> </a:t>
            </a:r>
            <a:r>
              <a:rPr lang="it-IT" sz="1000" dirty="0" err="1"/>
              <a:t>et</a:t>
            </a:r>
            <a:r>
              <a:rPr lang="it-IT" sz="1000" dirty="0"/>
              <a:t> al. </a:t>
            </a:r>
            <a:r>
              <a:rPr lang="en-US" sz="1000" dirty="0"/>
              <a:t>Persistent pulmonary hypertension of the </a:t>
            </a:r>
            <a:r>
              <a:rPr lang="it-IT" sz="1000" dirty="0" err="1"/>
              <a:t>newborn</a:t>
            </a:r>
            <a:r>
              <a:rPr lang="it-IT" sz="1000" i="1" dirty="0"/>
              <a:t>.</a:t>
            </a:r>
            <a:r>
              <a:rPr lang="it-IT" sz="1000" dirty="0"/>
              <a:t> </a:t>
            </a:r>
            <a:r>
              <a:rPr lang="en-US" sz="1000" i="1" dirty="0"/>
              <a:t>Maternal Health, Neonatology, and </a:t>
            </a:r>
            <a:r>
              <a:rPr lang="en-US" sz="1000" i="1" dirty="0" err="1"/>
              <a:t>Perinatology</a:t>
            </a:r>
            <a:r>
              <a:rPr lang="en-US" sz="1000" dirty="0"/>
              <a:t>. 2015</a:t>
            </a:r>
            <a:endParaRPr lang="it-IT" sz="1000" dirty="0"/>
          </a:p>
        </p:txBody>
      </p:sp>
      <p:sp>
        <p:nvSpPr>
          <p:cNvPr id="13" name="Rettangolo 12"/>
          <p:cNvSpPr/>
          <p:nvPr/>
        </p:nvSpPr>
        <p:spPr>
          <a:xfrm>
            <a:off x="182880" y="3908404"/>
            <a:ext cx="1182951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responder: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43620" y="3655461"/>
            <a:ext cx="10396697" cy="330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sz="2000" dirty="0">
                <a:solidFill>
                  <a:schemeClr val="tx1"/>
                </a:solidFill>
              </a:rPr>
              <a:t>60-70% </a:t>
            </a:r>
            <a:r>
              <a:rPr lang="en-US" sz="2000" dirty="0" err="1">
                <a:solidFill>
                  <a:schemeClr val="tx1"/>
                </a:solidFill>
              </a:rPr>
              <a:t>settici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Eseguire</a:t>
            </a:r>
            <a:r>
              <a:rPr lang="en-US" sz="2000" dirty="0">
                <a:solidFill>
                  <a:schemeClr val="tx1"/>
                </a:solidFill>
              </a:rPr>
              <a:t> un </a:t>
            </a:r>
            <a:r>
              <a:rPr lang="en-US" sz="2000" dirty="0" err="1">
                <a:solidFill>
                  <a:schemeClr val="tx1"/>
                </a:solidFill>
              </a:rPr>
              <a:t>esame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ecocardiografico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già</a:t>
            </a:r>
            <a:r>
              <a:rPr lang="en-US" sz="2000" dirty="0">
                <a:solidFill>
                  <a:schemeClr val="tx1"/>
                </a:solidFill>
              </a:rPr>
              <a:t> non </a:t>
            </a:r>
            <a:r>
              <a:rPr lang="en-US" sz="2000" dirty="0" err="1">
                <a:solidFill>
                  <a:schemeClr val="tx1"/>
                </a:solidFill>
              </a:rPr>
              <a:t>eseguito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Escludere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atelettasie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mediante</a:t>
            </a:r>
            <a:r>
              <a:rPr lang="en-US" sz="2000" dirty="0">
                <a:solidFill>
                  <a:schemeClr val="tx1"/>
                </a:solidFill>
              </a:rPr>
              <a:t> Rx </a:t>
            </a:r>
            <a:r>
              <a:rPr lang="en-US" sz="2000" dirty="0" err="1">
                <a:solidFill>
                  <a:schemeClr val="tx1"/>
                </a:solidFill>
              </a:rPr>
              <a:t>torace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ottimizzare</a:t>
            </a:r>
            <a:r>
              <a:rPr lang="en-US" sz="2000" dirty="0">
                <a:solidFill>
                  <a:schemeClr val="tx1"/>
                </a:solidFill>
              </a:rPr>
              <a:t> la </a:t>
            </a:r>
            <a:r>
              <a:rPr lang="en-US" sz="2000" dirty="0" err="1">
                <a:solidFill>
                  <a:schemeClr val="tx1"/>
                </a:solidFill>
              </a:rPr>
              <a:t>ventilazione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dirty="0" err="1">
                <a:solidFill>
                  <a:schemeClr val="tx1"/>
                </a:solidFill>
              </a:rPr>
              <a:t>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supporto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emodinamico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Aumentare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dosaggio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fino</a:t>
            </a:r>
            <a:r>
              <a:rPr lang="en-US" sz="2000" dirty="0">
                <a:solidFill>
                  <a:schemeClr val="tx1"/>
                </a:solidFill>
              </a:rPr>
              <a:t> a 40 ppm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Se </a:t>
            </a:r>
            <a:r>
              <a:rPr lang="en-US" sz="2000" dirty="0" err="1">
                <a:solidFill>
                  <a:schemeClr val="tx1"/>
                </a:solidFill>
              </a:rPr>
              <a:t>persiste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assenza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risposta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riportare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l’iNO</a:t>
            </a:r>
            <a:r>
              <a:rPr lang="en-US" sz="2000" dirty="0">
                <a:solidFill>
                  <a:schemeClr val="tx1"/>
                </a:solidFill>
              </a:rPr>
              <a:t> a 20 ppm e </a:t>
            </a:r>
            <a:r>
              <a:rPr lang="en-US" sz="2000" dirty="0" err="1">
                <a:solidFill>
                  <a:schemeClr val="tx1"/>
                </a:solidFill>
              </a:rPr>
              <a:t>associare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terapia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farmacologica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602" name="AutoShape 2" descr="Risultati immagini per triste e fel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7035" y="4316730"/>
            <a:ext cx="12287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" y="2274570"/>
            <a:ext cx="13144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921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6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0172" y="2224703"/>
            <a:ext cx="11368364" cy="274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effettuato</a:t>
            </a:r>
            <a:r>
              <a:rPr lang="en-US" sz="2000" dirty="0"/>
              <a:t> lentamente (</a:t>
            </a:r>
            <a:r>
              <a:rPr lang="en-US" sz="2000" dirty="0" err="1"/>
              <a:t>vasocostrizione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rebound)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/>
              <a:t>L’ </a:t>
            </a:r>
            <a:r>
              <a:rPr lang="en-US" sz="2000" dirty="0" err="1"/>
              <a:t>iNO</a:t>
            </a:r>
            <a:r>
              <a:rPr lang="en-US" sz="2000" dirty="0"/>
              <a:t> è </a:t>
            </a:r>
            <a:r>
              <a:rPr lang="en-US" sz="2000" dirty="0" err="1"/>
              <a:t>ridotto</a:t>
            </a:r>
            <a:r>
              <a:rPr lang="en-US" sz="2000" dirty="0"/>
              <a:t> solo se  OI &lt; 10 </a:t>
            </a:r>
            <a:r>
              <a:rPr lang="en-US" sz="2000" dirty="0" err="1"/>
              <a:t>stabilmente</a:t>
            </a:r>
            <a:r>
              <a:rPr lang="en-US" sz="2000" dirty="0"/>
              <a:t> per 6 ore e </a:t>
            </a:r>
            <a:r>
              <a:rPr lang="en-US" sz="2000" b="1" dirty="0">
                <a:solidFill>
                  <a:srgbClr val="FF0000"/>
                </a:solidFill>
              </a:rPr>
              <a:t>PaO2 </a:t>
            </a:r>
            <a:r>
              <a:rPr lang="en-US" sz="2000" b="1" dirty="0" err="1">
                <a:solidFill>
                  <a:srgbClr val="FF0000"/>
                </a:solidFill>
              </a:rPr>
              <a:t>si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mantiene</a:t>
            </a:r>
            <a:r>
              <a:rPr lang="en-US" sz="2000" b="1" dirty="0">
                <a:solidFill>
                  <a:srgbClr val="FF0000"/>
                </a:solidFill>
              </a:rPr>
              <a:t> ≥ 60 mmHg </a:t>
            </a:r>
            <a:r>
              <a:rPr lang="en-US" sz="2000" dirty="0"/>
              <a:t>(SpO2 </a:t>
            </a:r>
            <a:r>
              <a:rPr lang="en-US" sz="2000" dirty="0" err="1"/>
              <a:t>preduttale</a:t>
            </a:r>
            <a:r>
              <a:rPr lang="en-US" sz="2000" dirty="0"/>
              <a:t> ≥ </a:t>
            </a:r>
            <a:r>
              <a:rPr lang="it-IT" sz="2000" dirty="0"/>
              <a:t>90%) </a:t>
            </a:r>
            <a:r>
              <a:rPr lang="it-IT" sz="2000" b="1" dirty="0">
                <a:solidFill>
                  <a:srgbClr val="FF0000"/>
                </a:solidFill>
              </a:rPr>
              <a:t>per 60 minuti</a:t>
            </a:r>
            <a:r>
              <a:rPr lang="it-IT" sz="2000" dirty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Ridurre la </a:t>
            </a:r>
            <a:r>
              <a:rPr lang="it-IT" sz="2000" b="1" dirty="0">
                <a:solidFill>
                  <a:srgbClr val="FF0000"/>
                </a:solidFill>
              </a:rPr>
              <a:t>FiO2 &lt; 60%</a:t>
            </a:r>
            <a:endParaRPr lang="it-IT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err="1"/>
              <a:t>Svezzare</a:t>
            </a:r>
            <a:r>
              <a:rPr lang="en-US" sz="2000" dirty="0"/>
              <a:t> </a:t>
            </a:r>
            <a:r>
              <a:rPr lang="en-US" sz="2000" dirty="0" err="1"/>
              <a:t>dall</a:t>
            </a:r>
            <a:r>
              <a:rPr lang="en-US" sz="2000" dirty="0"/>
              <a:t>’ </a:t>
            </a:r>
            <a:r>
              <a:rPr lang="en-US" sz="2000" dirty="0" err="1"/>
              <a:t>iNO</a:t>
            </a:r>
            <a:r>
              <a:rPr lang="en-US" sz="2000" dirty="0"/>
              <a:t> </a:t>
            </a:r>
            <a:r>
              <a:rPr lang="en-US" sz="2000" dirty="0" err="1"/>
              <a:t>riducendolo</a:t>
            </a:r>
            <a:r>
              <a:rPr lang="en-US" sz="2000" dirty="0"/>
              <a:t> di </a:t>
            </a:r>
            <a:r>
              <a:rPr lang="en-US" sz="2000" b="1" u="sng" dirty="0"/>
              <a:t>5 ppm </a:t>
            </a:r>
            <a:r>
              <a:rPr lang="en-US" sz="2000" b="1" u="sng" dirty="0" err="1"/>
              <a:t>ogni</a:t>
            </a:r>
            <a:r>
              <a:rPr lang="en-US" sz="2000" b="1" u="sng" dirty="0"/>
              <a:t> 4 ore</a:t>
            </a:r>
            <a:r>
              <a:rPr lang="en-US" sz="2000" dirty="0"/>
              <a:t>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err="1"/>
              <a:t>Quando</a:t>
            </a:r>
            <a:r>
              <a:rPr lang="en-US" sz="2000" dirty="0"/>
              <a:t> la dose di </a:t>
            </a:r>
            <a:r>
              <a:rPr lang="en-US" sz="2000" dirty="0" err="1"/>
              <a:t>iNO</a:t>
            </a:r>
            <a:r>
              <a:rPr lang="en-US" sz="2000" dirty="0"/>
              <a:t> è </a:t>
            </a:r>
            <a:r>
              <a:rPr lang="en-US" sz="2000" b="1" u="sng" dirty="0"/>
              <a:t>5 </a:t>
            </a:r>
            <a:r>
              <a:rPr lang="en-US" sz="2000" b="1" u="sng" dirty="0" err="1"/>
              <a:t>ppm</a:t>
            </a:r>
            <a:r>
              <a:rPr lang="en-US" sz="2000" b="1" u="sng" dirty="0"/>
              <a:t>, se </a:t>
            </a:r>
            <a:r>
              <a:rPr lang="en-US" sz="2000" b="1" u="sng" dirty="0" err="1"/>
              <a:t>il</a:t>
            </a:r>
            <a:r>
              <a:rPr lang="en-US" sz="2000" b="1" u="sng" dirty="0"/>
              <a:t> </a:t>
            </a:r>
            <a:r>
              <a:rPr lang="en-US" sz="2000" b="1" u="sng" dirty="0" err="1"/>
              <a:t>neonato</a:t>
            </a:r>
            <a:r>
              <a:rPr lang="en-US" sz="2000" b="1" u="sng" dirty="0"/>
              <a:t> è stabile con FiO2 ≤ 0.3, </a:t>
            </a:r>
            <a:r>
              <a:rPr lang="en-US" sz="2000" b="1" u="sng" dirty="0" err="1"/>
              <a:t>svezzare</a:t>
            </a:r>
            <a:r>
              <a:rPr lang="en-US" sz="2000" b="1" u="sng" dirty="0"/>
              <a:t> </a:t>
            </a:r>
            <a:r>
              <a:rPr lang="en-US" sz="2000" b="1" u="sng" dirty="0" err="1"/>
              <a:t>gradualmente</a:t>
            </a:r>
            <a:r>
              <a:rPr lang="en-US" sz="2000" b="1" u="sng" dirty="0"/>
              <a:t> di 1 ppm </a:t>
            </a:r>
            <a:r>
              <a:rPr lang="en-US" sz="2000" b="1" u="sng" dirty="0" err="1"/>
              <a:t>ogni</a:t>
            </a:r>
            <a:r>
              <a:rPr lang="en-US" sz="2000" b="1" u="sng" dirty="0"/>
              <a:t> 2 -  4 ore.</a:t>
            </a:r>
            <a:endParaRPr lang="it-IT" sz="2000" b="1" u="sng" dirty="0"/>
          </a:p>
        </p:txBody>
      </p:sp>
      <p:sp>
        <p:nvSpPr>
          <p:cNvPr id="7" name="Rettangolo 6"/>
          <p:cNvSpPr/>
          <p:nvPr/>
        </p:nvSpPr>
        <p:spPr>
          <a:xfrm>
            <a:off x="492156" y="1545760"/>
            <a:ext cx="1145670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Regola del 60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lo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svezzamento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</a:t>
            </a:r>
            <a:endParaRPr lang="it-IT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80020" y="5453519"/>
            <a:ext cx="111385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Soppressione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dell’ </a:t>
            </a: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i="1" dirty="0" err="1">
                <a:latin typeface="Times New Roman" pitchFamily="18" charset="0"/>
                <a:cs typeface="Times New Roman" pitchFamily="18" charset="0"/>
              </a:rPr>
              <a:t>eNOS</a:t>
            </a: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 endogena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Riduce la sensibilità vascolare all’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 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Riduce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guanilato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ciclasi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solubile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incrementa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l’attività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PDE5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3855" y="6530691"/>
            <a:ext cx="11599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err="1"/>
              <a:t>Lakshminrusimha</a:t>
            </a:r>
            <a:r>
              <a:rPr lang="it-IT" sz="1200" dirty="0"/>
              <a:t> et al, </a:t>
            </a:r>
            <a:r>
              <a:rPr lang="it-IT" sz="1200" dirty="0" err="1"/>
              <a:t>Persistent</a:t>
            </a:r>
            <a:r>
              <a:rPr lang="it-IT" sz="1200" dirty="0"/>
              <a:t> </a:t>
            </a:r>
            <a:r>
              <a:rPr lang="it-IT" sz="1200" dirty="0" err="1"/>
              <a:t>Pulmonary</a:t>
            </a:r>
            <a:r>
              <a:rPr lang="it-IT" sz="1200" dirty="0"/>
              <a:t> </a:t>
            </a:r>
            <a:r>
              <a:rPr lang="it-IT" sz="1200" dirty="0" err="1"/>
              <a:t>Hypertension</a:t>
            </a:r>
            <a:r>
              <a:rPr lang="it-IT" sz="1200" dirty="0"/>
              <a:t> of the </a:t>
            </a:r>
            <a:r>
              <a:rPr lang="it-IT" sz="1200" dirty="0" err="1"/>
              <a:t>Newborn</a:t>
            </a:r>
            <a:r>
              <a:rPr lang="it-IT" sz="1200" dirty="0"/>
              <a:t>, </a:t>
            </a:r>
            <a:r>
              <a:rPr lang="it-IT" sz="1200" dirty="0" err="1"/>
              <a:t>NeoReviews</a:t>
            </a:r>
            <a:r>
              <a:rPr lang="it-IT" sz="1200" dirty="0"/>
              <a:t>, 2015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0020" y="570584"/>
            <a:ext cx="11138516" cy="888121"/>
          </a:xfrm>
        </p:spPr>
        <p:txBody>
          <a:bodyPr>
            <a:noAutofit/>
          </a:bodyPr>
          <a:lstStyle/>
          <a:p>
            <a:pPr algn="ctr"/>
            <a:r>
              <a:rPr lang="it-IT" sz="3100" b="1" dirty="0" err="1">
                <a:solidFill>
                  <a:srgbClr val="00A6A2"/>
                </a:solidFill>
                <a:latin typeface="Comic Sans MS" charset="0"/>
              </a:rPr>
              <a:t>iNO</a:t>
            </a:r>
            <a:r>
              <a:rPr lang="it-IT" sz="3100" b="1" dirty="0">
                <a:solidFill>
                  <a:srgbClr val="00A6A2"/>
                </a:solidFill>
                <a:latin typeface="Comic Sans MS" charset="0"/>
              </a:rPr>
              <a:t>: STRATEGIE DI TRATTAMENTO</a:t>
            </a:r>
            <a:br>
              <a:rPr lang="it-IT" sz="3600" b="1" dirty="0">
                <a:solidFill>
                  <a:srgbClr val="00A6A2"/>
                </a:solidFill>
                <a:latin typeface="Comic Sans MS" charset="0"/>
              </a:rPr>
            </a:br>
            <a:r>
              <a:rPr lang="it-IT" sz="2500" i="1" dirty="0">
                <a:solidFill>
                  <a:srgbClr val="01BBA9"/>
                </a:solidFill>
                <a:latin typeface="Comic Sans MS" charset="0"/>
              </a:rPr>
              <a:t>Svezzamento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80021" y="5022335"/>
            <a:ext cx="1145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REBOUND” </a:t>
            </a: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it-IT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0"/>
            <a:ext cx="21050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1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5"/>
          <p:cNvSpPr>
            <a:spLocks noChangeArrowheads="1"/>
          </p:cNvSpPr>
          <p:nvPr/>
        </p:nvSpPr>
        <p:spPr bwMode="auto">
          <a:xfrm>
            <a:off x="3812118" y="5165726"/>
            <a:ext cx="3454472" cy="101630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b="1" dirty="0">
                <a:latin typeface="Tahoma" charset="0"/>
              </a:rPr>
              <a:t>- </a:t>
            </a:r>
            <a:r>
              <a:rPr lang="en-US" sz="2000" b="1" dirty="0" err="1">
                <a:latin typeface="Tahoma" charset="0"/>
              </a:rPr>
              <a:t>Danno</a:t>
            </a:r>
            <a:r>
              <a:rPr lang="en-US" sz="2000" b="1" dirty="0">
                <a:latin typeface="Tahoma" charset="0"/>
              </a:rPr>
              <a:t> </a:t>
            </a:r>
            <a:r>
              <a:rPr lang="en-US" sz="2000" b="1" dirty="0" err="1">
                <a:latin typeface="Tahoma" charset="0"/>
              </a:rPr>
              <a:t>polmonare</a:t>
            </a:r>
            <a:r>
              <a:rPr lang="en-US" sz="2000" b="1" dirty="0">
                <a:latin typeface="Tahoma" charset="0"/>
              </a:rPr>
              <a:t> </a:t>
            </a:r>
            <a:r>
              <a:rPr lang="en-US" sz="2000" b="1" dirty="0" err="1">
                <a:latin typeface="Tahoma" charset="0"/>
              </a:rPr>
              <a:t>acuto</a:t>
            </a:r>
            <a:endParaRPr lang="en-US" sz="2000" b="1" dirty="0">
              <a:latin typeface="Tahoma" charset="0"/>
            </a:endParaRPr>
          </a:p>
          <a:p>
            <a:pPr eaLnBrk="0" hangingPunct="0"/>
            <a:r>
              <a:rPr lang="en-US" sz="2000" b="1" dirty="0">
                <a:latin typeface="Tahoma" charset="0"/>
              </a:rPr>
              <a:t>- </a:t>
            </a:r>
            <a:r>
              <a:rPr lang="en-US" sz="2000" b="1" dirty="0" err="1">
                <a:latin typeface="Tahoma" charset="0"/>
              </a:rPr>
              <a:t>Citotossicità</a:t>
            </a:r>
            <a:endParaRPr lang="en-US" sz="2000" b="1" dirty="0">
              <a:latin typeface="Tahoma" charset="0"/>
            </a:endParaRPr>
          </a:p>
          <a:p>
            <a:pPr eaLnBrk="0" hangingPunct="0"/>
            <a:r>
              <a:rPr lang="en-US" sz="2000" b="1" dirty="0">
                <a:latin typeface="Tahoma" charset="0"/>
              </a:rPr>
              <a:t>- </a:t>
            </a:r>
            <a:r>
              <a:rPr lang="en-US" sz="2000" b="1" dirty="0" err="1">
                <a:latin typeface="Tahoma" charset="0"/>
              </a:rPr>
              <a:t>Disfunzione</a:t>
            </a:r>
            <a:r>
              <a:rPr lang="en-US" sz="2000" b="1" dirty="0">
                <a:latin typeface="Tahoma" charset="0"/>
              </a:rPr>
              <a:t> </a:t>
            </a:r>
            <a:r>
              <a:rPr lang="en-US" sz="2000" b="1" dirty="0" err="1">
                <a:latin typeface="Tahoma" charset="0"/>
              </a:rPr>
              <a:t>surfattante</a:t>
            </a:r>
            <a:endParaRPr lang="en-US" sz="2000" b="1" dirty="0">
              <a:latin typeface="Tahoma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8675527" y="4824501"/>
            <a:ext cx="3375346" cy="7085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altLang="en-US" sz="2000" b="1" dirty="0" err="1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rPr>
              <a:t>Danno</a:t>
            </a:r>
            <a:r>
              <a:rPr lang="en-US" altLang="en-US" sz="2000" b="1" dirty="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rPr>
              <a:t>polmonare</a:t>
            </a:r>
            <a:r>
              <a:rPr lang="en-US" altLang="en-US" sz="20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rPr>
              <a:t>acuto</a:t>
            </a:r>
            <a:endParaRPr lang="en-US" altLang="en-US" sz="2000" b="1" dirty="0">
              <a:solidFill>
                <a:schemeClr val="bg1"/>
              </a:solidFill>
              <a:latin typeface="Tahoma" pitchFamily="34" charset="0"/>
              <a:ea typeface="+mn-ea"/>
              <a:cs typeface="+mn-cs"/>
            </a:endParaRPr>
          </a:p>
          <a:p>
            <a:pPr eaLnBrk="0" hangingPunct="0"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rPr>
              <a:t>Edema </a:t>
            </a:r>
            <a:r>
              <a:rPr lang="en-US" altLang="en-US" sz="2000" b="1" dirty="0" err="1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rPr>
              <a:t>Polmonare</a:t>
            </a:r>
            <a:endParaRPr lang="en-US" altLang="en-US" sz="2000" b="1" dirty="0">
              <a:solidFill>
                <a:schemeClr val="bg1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2403" name="Line 7"/>
          <p:cNvSpPr>
            <a:spLocks noChangeShapeType="1"/>
          </p:cNvSpPr>
          <p:nvPr/>
        </p:nvSpPr>
        <p:spPr bwMode="auto">
          <a:xfrm flipH="1">
            <a:off x="1259419" y="4254501"/>
            <a:ext cx="366183" cy="5302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endParaRPr lang="it-IT"/>
          </a:p>
        </p:txBody>
      </p:sp>
      <p:sp>
        <p:nvSpPr>
          <p:cNvPr id="102404" name="Line 8"/>
          <p:cNvSpPr>
            <a:spLocks noChangeShapeType="1"/>
          </p:cNvSpPr>
          <p:nvPr/>
        </p:nvSpPr>
        <p:spPr bwMode="auto">
          <a:xfrm>
            <a:off x="10041878" y="4134645"/>
            <a:ext cx="302684" cy="496888"/>
          </a:xfrm>
          <a:prstGeom prst="line">
            <a:avLst/>
          </a:prstGeom>
          <a:ln w="57150"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2075" tIns="46038" rIns="92075" bIns="46038" anchor="ctr"/>
          <a:lstStyle/>
          <a:p>
            <a:endParaRPr lang="it-IT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452534" y="1344614"/>
            <a:ext cx="897682" cy="64697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NO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674353" y="2565400"/>
            <a:ext cx="559449" cy="36997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O</a:t>
            </a:r>
            <a:r>
              <a:rPr lang="en-US" alt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2</a:t>
            </a:r>
            <a:r>
              <a:rPr lang="en-US" altLang="en-US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–</a:t>
            </a:r>
            <a:endParaRPr lang="en-US" alt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2408" name="Text Box 12"/>
          <p:cNvSpPr txBox="1">
            <a:spLocks noChangeArrowheads="1"/>
          </p:cNvSpPr>
          <p:nvPr/>
        </p:nvSpPr>
        <p:spPr bwMode="auto">
          <a:xfrm>
            <a:off x="4607984" y="3571876"/>
            <a:ext cx="2170466" cy="83163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>
                <a:latin typeface="Tahoma" charset="0"/>
              </a:rPr>
              <a:t>Perossinitriti</a:t>
            </a:r>
            <a:endParaRPr lang="en-US" b="1" dirty="0">
              <a:latin typeface="Tahoma" charset="0"/>
            </a:endParaRPr>
          </a:p>
          <a:p>
            <a:pPr algn="ctr"/>
            <a:r>
              <a:rPr lang="en-US" b="1" dirty="0">
                <a:latin typeface="Tahoma" charset="0"/>
              </a:rPr>
              <a:t>(ONOO</a:t>
            </a:r>
            <a:r>
              <a:rPr lang="en-US" b="1" baseline="30000" dirty="0">
                <a:latin typeface="Tahoma" charset="0"/>
              </a:rPr>
              <a:t>–</a:t>
            </a:r>
            <a:r>
              <a:rPr lang="en-US" b="1" dirty="0">
                <a:latin typeface="Tahoma" charset="0"/>
              </a:rPr>
              <a:t>)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662584" y="3632201"/>
            <a:ext cx="639599" cy="369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NO</a:t>
            </a:r>
            <a:r>
              <a:rPr lang="en-US" alt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02410" name="Line 14"/>
          <p:cNvSpPr>
            <a:spLocks noChangeShapeType="1"/>
          </p:cNvSpPr>
          <p:nvPr/>
        </p:nvSpPr>
        <p:spPr bwMode="auto">
          <a:xfrm flipV="1">
            <a:off x="2933702" y="1819275"/>
            <a:ext cx="2427817" cy="3635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endParaRPr lang="it-IT"/>
          </a:p>
        </p:txBody>
      </p:sp>
      <p:sp>
        <p:nvSpPr>
          <p:cNvPr id="102411" name="Line 15"/>
          <p:cNvSpPr>
            <a:spLocks noChangeShapeType="1"/>
          </p:cNvSpPr>
          <p:nvPr/>
        </p:nvSpPr>
        <p:spPr bwMode="auto">
          <a:xfrm flipH="1" flipV="1">
            <a:off x="6656919" y="1819275"/>
            <a:ext cx="2147868" cy="392983"/>
          </a:xfrm>
          <a:prstGeom prst="line">
            <a:avLst/>
          </a:prstGeom>
          <a:ln w="5715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2075" tIns="46038" rIns="92075" bIns="46038" anchor="ctr"/>
          <a:lstStyle/>
          <a:p>
            <a:endParaRPr lang="it-IT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999211" y="2666077"/>
            <a:ext cx="690635" cy="369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O</a:t>
            </a:r>
            <a:r>
              <a:rPr lang="en-US" altLang="en-US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02414" name="Line 18"/>
          <p:cNvSpPr>
            <a:spLocks noChangeShapeType="1"/>
          </p:cNvSpPr>
          <p:nvPr/>
        </p:nvSpPr>
        <p:spPr bwMode="auto">
          <a:xfrm flipH="1">
            <a:off x="2641600" y="2163764"/>
            <a:ext cx="304800" cy="4111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endParaRPr lang="it-IT"/>
          </a:p>
        </p:txBody>
      </p:sp>
      <p:sp>
        <p:nvSpPr>
          <p:cNvPr id="102415" name="Line 19"/>
          <p:cNvSpPr>
            <a:spLocks noChangeShapeType="1"/>
          </p:cNvSpPr>
          <p:nvPr/>
        </p:nvSpPr>
        <p:spPr bwMode="auto">
          <a:xfrm>
            <a:off x="9559099" y="3153556"/>
            <a:ext cx="304800" cy="425450"/>
          </a:xfrm>
          <a:prstGeom prst="line">
            <a:avLst/>
          </a:prstGeom>
          <a:ln w="57150"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2075" tIns="46038" rIns="92075" bIns="46038" anchor="ctr"/>
          <a:lstStyle/>
          <a:p>
            <a:endParaRPr lang="it-IT"/>
          </a:p>
        </p:txBody>
      </p:sp>
      <p:sp>
        <p:nvSpPr>
          <p:cNvPr id="102416" name="Line 20"/>
          <p:cNvSpPr>
            <a:spLocks noChangeShapeType="1"/>
          </p:cNvSpPr>
          <p:nvPr/>
        </p:nvSpPr>
        <p:spPr bwMode="auto">
          <a:xfrm>
            <a:off x="8787189" y="2212258"/>
            <a:ext cx="427566" cy="411162"/>
          </a:xfrm>
          <a:prstGeom prst="line">
            <a:avLst/>
          </a:prstGeom>
          <a:ln w="5715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2075" tIns="46038" rIns="92075" bIns="46038" anchor="ctr"/>
          <a:lstStyle/>
          <a:p>
            <a:endParaRPr lang="it-IT"/>
          </a:p>
        </p:txBody>
      </p:sp>
      <p:sp>
        <p:nvSpPr>
          <p:cNvPr id="102417" name="Line 21"/>
          <p:cNvSpPr>
            <a:spLocks noChangeShapeType="1"/>
          </p:cNvSpPr>
          <p:nvPr/>
        </p:nvSpPr>
        <p:spPr bwMode="auto">
          <a:xfrm rot="19849567" flipH="1">
            <a:off x="5806428" y="3064081"/>
            <a:ext cx="304800" cy="4079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endParaRPr lang="it-IT"/>
          </a:p>
        </p:txBody>
      </p:sp>
      <p:sp>
        <p:nvSpPr>
          <p:cNvPr id="102418" name="Line 22"/>
          <p:cNvSpPr>
            <a:spLocks noChangeShapeType="1"/>
          </p:cNvSpPr>
          <p:nvPr/>
        </p:nvSpPr>
        <p:spPr bwMode="auto">
          <a:xfrm rot="19849567" flipH="1">
            <a:off x="5867401" y="2052638"/>
            <a:ext cx="347132" cy="4429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endParaRPr lang="it-IT"/>
          </a:p>
        </p:txBody>
      </p:sp>
      <p:sp>
        <p:nvSpPr>
          <p:cNvPr id="102419" name="Line 23"/>
          <p:cNvSpPr>
            <a:spLocks noChangeShapeType="1"/>
          </p:cNvSpPr>
          <p:nvPr/>
        </p:nvSpPr>
        <p:spPr bwMode="auto">
          <a:xfrm rot="19776320" flipH="1">
            <a:off x="5422562" y="4522123"/>
            <a:ext cx="448732" cy="5699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endParaRPr lang="it-IT"/>
          </a:p>
        </p:txBody>
      </p:sp>
      <p:sp>
        <p:nvSpPr>
          <p:cNvPr id="102420" name="Rectangle 25"/>
          <p:cNvSpPr>
            <a:spLocks noChangeArrowheads="1"/>
          </p:cNvSpPr>
          <p:nvPr/>
        </p:nvSpPr>
        <p:spPr bwMode="auto">
          <a:xfrm>
            <a:off x="104014" y="4845050"/>
            <a:ext cx="2728311" cy="4623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 b="1" dirty="0" err="1">
                <a:latin typeface="Tahoma" charset="0"/>
              </a:rPr>
              <a:t>Ipossia</a:t>
            </a:r>
            <a:r>
              <a:rPr lang="en-US" sz="2400" b="1" dirty="0">
                <a:latin typeface="Tahoma" charset="0"/>
              </a:rPr>
              <a:t> </a:t>
            </a:r>
            <a:r>
              <a:rPr lang="en-US" sz="2400" b="1" dirty="0" err="1">
                <a:latin typeface="Tahoma" charset="0"/>
              </a:rPr>
              <a:t>tissutale</a:t>
            </a:r>
            <a:endParaRPr lang="en-US" sz="2400" b="1" dirty="0">
              <a:latin typeface="Tahoma" charset="0"/>
            </a:endParaRPr>
          </a:p>
        </p:txBody>
      </p:sp>
      <p:sp>
        <p:nvSpPr>
          <p:cNvPr id="102421" name="Line 26"/>
          <p:cNvSpPr>
            <a:spLocks noChangeShapeType="1"/>
          </p:cNvSpPr>
          <p:nvPr/>
        </p:nvSpPr>
        <p:spPr bwMode="auto">
          <a:xfrm flipH="1">
            <a:off x="1989668" y="3135313"/>
            <a:ext cx="304800" cy="4254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endParaRPr lang="it-IT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-361949" y="357188"/>
            <a:ext cx="10763250" cy="5847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solidFill>
                  <a:srgbClr val="01BBA9"/>
                </a:solidFill>
                <a:latin typeface="Comic Sans MS" panose="030F0702030302020204" pitchFamily="66" charset="0"/>
              </a:rPr>
              <a:t>Tossicità del trattamento   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19619" y="3708402"/>
            <a:ext cx="2584041" cy="4623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>
                <a:latin typeface="Tahoma" charset="0"/>
              </a:rPr>
              <a:t>Metemoglobina</a:t>
            </a:r>
            <a:endParaRPr lang="en-US" b="1" dirty="0">
              <a:latin typeface="Tahoma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022319" y="2702013"/>
            <a:ext cx="2005356" cy="4623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>
                <a:latin typeface="Tahoma" charset="0"/>
              </a:rPr>
              <a:t>Emoglobina</a:t>
            </a:r>
            <a:endParaRPr lang="en-US" b="1" dirty="0">
              <a:latin typeface="Tahoma" charset="0"/>
            </a:endParaRPr>
          </a:p>
        </p:txBody>
      </p:sp>
      <p:sp>
        <p:nvSpPr>
          <p:cNvPr id="25602" name="AutoShape 2" descr="Risultati immagini per tossicità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4" name="AutoShape 4" descr="Risultati immagini per tossicità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6" name="AutoShape 6" descr="Risultati immagini per tossicità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5607" name="Picture 7" descr="C:\Users\Teresa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9846" y="119063"/>
            <a:ext cx="2318007" cy="1700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41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1" grpId="0" animBg="1"/>
      <p:bldP spid="3" grpId="0" animBg="1"/>
      <p:bldP spid="102403" grpId="0" animBg="1"/>
      <p:bldP spid="102404" grpId="0" animBg="1"/>
      <p:bldP spid="6" grpId="0" animBg="1"/>
      <p:bldP spid="7" grpId="0" animBg="1"/>
      <p:bldP spid="102408" grpId="0" animBg="1"/>
      <p:bldP spid="10" grpId="0" animBg="1"/>
      <p:bldP spid="102410" grpId="0" animBg="1"/>
      <p:bldP spid="102411" grpId="0" animBg="1"/>
      <p:bldP spid="13" grpId="0" animBg="1"/>
      <p:bldP spid="102414" grpId="0" animBg="1"/>
      <p:bldP spid="102415" grpId="0" animBg="1"/>
      <p:bldP spid="102416" grpId="0" animBg="1"/>
      <p:bldP spid="102417" grpId="0" animBg="1"/>
      <p:bldP spid="102418" grpId="0" animBg="1"/>
      <p:bldP spid="102419" grpId="0" animBg="1"/>
      <p:bldP spid="1024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5700" y="2062985"/>
            <a:ext cx="5485500" cy="357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NO2 (MAX 2 </a:t>
            </a:r>
            <a:r>
              <a:rPr lang="en-US" sz="1600" b="1" dirty="0" err="1">
                <a:solidFill>
                  <a:schemeClr val="tx1"/>
                </a:solidFill>
              </a:rPr>
              <a:t>ppm</a:t>
            </a:r>
            <a:r>
              <a:rPr lang="en-US" sz="1600" b="1" dirty="0">
                <a:solidFill>
                  <a:schemeClr val="tx1"/>
                </a:solidFill>
              </a:rPr>
              <a:t>):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valori</a:t>
            </a:r>
            <a:r>
              <a:rPr lang="en-US" sz="1600" dirty="0"/>
              <a:t> </a:t>
            </a:r>
            <a:r>
              <a:rPr lang="en-US" sz="1600" dirty="0" err="1"/>
              <a:t>restano</a:t>
            </a:r>
            <a:r>
              <a:rPr lang="en-US" sz="1600" dirty="0"/>
              <a:t> </a:t>
            </a:r>
            <a:r>
              <a:rPr lang="en-US" sz="1600" dirty="0" err="1"/>
              <a:t>bassi</a:t>
            </a:r>
            <a:r>
              <a:rPr lang="en-US" sz="1600" dirty="0"/>
              <a:t> </a:t>
            </a:r>
            <a:r>
              <a:rPr lang="en-US" sz="1600" dirty="0" err="1"/>
              <a:t>ai</a:t>
            </a:r>
            <a:r>
              <a:rPr lang="en-US" sz="1600" dirty="0"/>
              <a:t> </a:t>
            </a:r>
            <a:r>
              <a:rPr lang="en-US" sz="1600" dirty="0" err="1"/>
              <a:t>dosaggi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iNO</a:t>
            </a:r>
            <a:r>
              <a:rPr lang="en-US" sz="1600" dirty="0"/>
              <a:t> </a:t>
            </a:r>
            <a:r>
              <a:rPr lang="en-US" sz="1600" dirty="0" err="1"/>
              <a:t>raccomandati</a:t>
            </a:r>
            <a:r>
              <a:rPr lang="en-US" sz="1600" dirty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 err="1">
                <a:solidFill>
                  <a:schemeClr val="tx1"/>
                </a:solidFill>
              </a:rPr>
              <a:t>Metemoglobinemia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(MAX 5%): </a:t>
            </a:r>
            <a:r>
              <a:rPr lang="en-US" sz="1600" dirty="0" err="1">
                <a:solidFill>
                  <a:schemeClr val="tx1"/>
                </a:solidFill>
              </a:rPr>
              <a:t>dopo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esposizione</a:t>
            </a:r>
            <a:r>
              <a:rPr lang="en-US" sz="1600" dirty="0">
                <a:solidFill>
                  <a:schemeClr val="tx1"/>
                </a:solidFill>
              </a:rPr>
              <a:t> ad </a:t>
            </a:r>
            <a:r>
              <a:rPr lang="en-US" sz="1600" dirty="0" err="1">
                <a:solidFill>
                  <a:schemeClr val="tx1"/>
                </a:solidFill>
              </a:rPr>
              <a:t>alte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concentrazioni</a:t>
            </a:r>
            <a:r>
              <a:rPr lang="en-US" sz="1600" dirty="0">
                <a:solidFill>
                  <a:schemeClr val="tx1"/>
                </a:solidFill>
              </a:rPr>
              <a:t> di </a:t>
            </a:r>
            <a:r>
              <a:rPr lang="en-US" sz="1600" dirty="0" err="1">
                <a:solidFill>
                  <a:schemeClr val="tx1"/>
                </a:solidFill>
              </a:rPr>
              <a:t>iNO</a:t>
            </a:r>
            <a:r>
              <a:rPr lang="en-US" sz="1600" dirty="0">
                <a:solidFill>
                  <a:schemeClr val="tx1"/>
                </a:solidFill>
              </a:rPr>
              <a:t> (80 ppm).</a:t>
            </a:r>
            <a:r>
              <a:rPr lang="en-US" sz="1600" dirty="0"/>
              <a:t> Questa </a:t>
            </a:r>
            <a:r>
              <a:rPr lang="en-US" sz="1600" dirty="0" err="1"/>
              <a:t>complicanza</a:t>
            </a:r>
            <a:r>
              <a:rPr lang="en-US" sz="1600" dirty="0"/>
              <a:t> non </a:t>
            </a:r>
            <a:r>
              <a:rPr lang="en-US" sz="1600" dirty="0" err="1"/>
              <a:t>viene</a:t>
            </a:r>
            <a:r>
              <a:rPr lang="en-US" sz="1600" dirty="0"/>
              <a:t> </a:t>
            </a:r>
            <a:r>
              <a:rPr lang="en-US" sz="1600" dirty="0" err="1"/>
              <a:t>descritta</a:t>
            </a:r>
            <a:r>
              <a:rPr lang="en-US" sz="1600" dirty="0"/>
              <a:t> a </a:t>
            </a:r>
            <a:r>
              <a:rPr lang="en-US" sz="1600" dirty="0" err="1"/>
              <a:t>bassi</a:t>
            </a:r>
            <a:r>
              <a:rPr lang="en-US" sz="1600" dirty="0"/>
              <a:t> </a:t>
            </a:r>
            <a:r>
              <a:rPr lang="en-US" sz="1600" dirty="0" err="1"/>
              <a:t>dosaggi</a:t>
            </a:r>
            <a:r>
              <a:rPr lang="en-US" sz="1600" dirty="0"/>
              <a:t> di </a:t>
            </a:r>
            <a:r>
              <a:rPr lang="en-US" sz="1600" dirty="0" err="1"/>
              <a:t>iNO</a:t>
            </a:r>
            <a:r>
              <a:rPr lang="en-US" sz="1600" dirty="0"/>
              <a:t> (≤20 ppm). Il deficit di </a:t>
            </a:r>
            <a:r>
              <a:rPr lang="en-US" sz="1600" dirty="0" err="1"/>
              <a:t>metaemoglobina</a:t>
            </a:r>
            <a:r>
              <a:rPr lang="en-US" sz="1600" dirty="0"/>
              <a:t> </a:t>
            </a:r>
            <a:r>
              <a:rPr lang="en-US" sz="1600" dirty="0" err="1"/>
              <a:t>reduttasi</a:t>
            </a:r>
            <a:r>
              <a:rPr lang="en-US" sz="1600" dirty="0"/>
              <a:t> non è </a:t>
            </a:r>
            <a:r>
              <a:rPr lang="en-US" sz="1600" dirty="0" err="1"/>
              <a:t>prevedibile</a:t>
            </a:r>
            <a:r>
              <a:rPr lang="en-US" sz="1600" dirty="0"/>
              <a:t>; è utile </a:t>
            </a:r>
            <a:r>
              <a:rPr lang="en-US" sz="1600" dirty="0" err="1"/>
              <a:t>misurare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valori</a:t>
            </a:r>
            <a:r>
              <a:rPr lang="en-US" sz="1600" dirty="0"/>
              <a:t> di </a:t>
            </a:r>
            <a:r>
              <a:rPr lang="en-US" sz="1600" dirty="0" err="1"/>
              <a:t>MetHb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entro</a:t>
            </a:r>
            <a:r>
              <a:rPr lang="en-US" sz="1600" b="1" dirty="0">
                <a:solidFill>
                  <a:srgbClr val="FF0000"/>
                </a:solidFill>
              </a:rPr>
              <a:t> 4 h </a:t>
            </a:r>
            <a:r>
              <a:rPr lang="en-US" sz="1600" b="1" dirty="0" err="1">
                <a:solidFill>
                  <a:srgbClr val="FF0000"/>
                </a:solidFill>
              </a:rPr>
              <a:t>dall’inizio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della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terapia</a:t>
            </a:r>
            <a:r>
              <a:rPr lang="en-US" sz="1600" b="1" dirty="0">
                <a:solidFill>
                  <a:srgbClr val="FF0000"/>
                </a:solidFill>
              </a:rPr>
              <a:t> con </a:t>
            </a:r>
            <a:r>
              <a:rPr lang="en-US" sz="1600" b="1" dirty="0" err="1">
                <a:solidFill>
                  <a:srgbClr val="FF0000"/>
                </a:solidFill>
              </a:rPr>
              <a:t>iNO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ed</a:t>
            </a:r>
            <a:r>
              <a:rPr lang="en-US" sz="1600" dirty="0">
                <a:solidFill>
                  <a:schemeClr val="tx1"/>
                </a:solidFill>
              </a:rPr>
              <a:t> in </a:t>
            </a:r>
            <a:r>
              <a:rPr lang="en-US" sz="1600" dirty="0" err="1">
                <a:solidFill>
                  <a:schemeClr val="tx1"/>
                </a:solidFill>
              </a:rPr>
              <a:t>seguito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ad </a:t>
            </a:r>
            <a:r>
              <a:rPr lang="en-US" sz="1600" b="1" dirty="0" err="1">
                <a:solidFill>
                  <a:srgbClr val="FF0000"/>
                </a:solidFill>
              </a:rPr>
              <a:t>intervalli</a:t>
            </a:r>
            <a:r>
              <a:rPr lang="en-US" sz="1600" b="1" dirty="0">
                <a:solidFill>
                  <a:srgbClr val="FF0000"/>
                </a:solidFill>
              </a:rPr>
              <a:t> di 24 ore. </a:t>
            </a:r>
            <a:r>
              <a:rPr lang="en-US" sz="1600" dirty="0" err="1">
                <a:solidFill>
                  <a:schemeClr val="tx1"/>
                </a:solidFill>
              </a:rPr>
              <a:t>Utilizzare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acido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ascorbico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Alcuni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centri</a:t>
            </a:r>
            <a:r>
              <a:rPr lang="en-US" sz="1600" dirty="0">
                <a:solidFill>
                  <a:schemeClr val="tx1"/>
                </a:solidFill>
              </a:rPr>
              <a:t> non </a:t>
            </a:r>
            <a:r>
              <a:rPr lang="en-US" sz="1600" dirty="0" err="1">
                <a:solidFill>
                  <a:schemeClr val="tx1"/>
                </a:solidFill>
              </a:rPr>
              <a:t>controllano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più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livelli</a:t>
            </a:r>
            <a:r>
              <a:rPr lang="en-US" sz="1600" dirty="0">
                <a:solidFill>
                  <a:schemeClr val="tx1"/>
                </a:solidFill>
              </a:rPr>
              <a:t> di </a:t>
            </a:r>
            <a:r>
              <a:rPr lang="en-US" sz="1600" dirty="0" err="1">
                <a:solidFill>
                  <a:schemeClr val="tx1"/>
                </a:solidFill>
              </a:rPr>
              <a:t>MetHb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dopo</a:t>
            </a:r>
            <a:r>
              <a:rPr lang="en-US" sz="1600" dirty="0">
                <a:solidFill>
                  <a:schemeClr val="tx1"/>
                </a:solidFill>
              </a:rPr>
              <a:t> un </a:t>
            </a:r>
            <a:r>
              <a:rPr lang="en-US" sz="1600" dirty="0" err="1">
                <a:solidFill>
                  <a:schemeClr val="tx1"/>
                </a:solidFill>
              </a:rPr>
              <a:t>paio</a:t>
            </a:r>
            <a:r>
              <a:rPr lang="en-US" sz="1600" dirty="0">
                <a:solidFill>
                  <a:schemeClr val="tx1"/>
                </a:solidFill>
              </a:rPr>
              <a:t> di </a:t>
            </a:r>
            <a:r>
              <a:rPr lang="en-US" sz="1600" dirty="0" err="1">
                <a:solidFill>
                  <a:schemeClr val="tx1"/>
                </a:solidFill>
              </a:rPr>
              <a:t>giorni</a:t>
            </a:r>
            <a:r>
              <a:rPr lang="en-US" sz="1600" dirty="0">
                <a:solidFill>
                  <a:schemeClr val="tx1"/>
                </a:solidFill>
              </a:rPr>
              <a:t> se </a:t>
            </a:r>
            <a:r>
              <a:rPr lang="en-US" sz="1600" dirty="0" err="1">
                <a:solidFill>
                  <a:schemeClr val="tx1"/>
                </a:solidFill>
              </a:rPr>
              <a:t>il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livello</a:t>
            </a:r>
            <a:r>
              <a:rPr lang="en-US" sz="1600" dirty="0">
                <a:solidFill>
                  <a:schemeClr val="tx1"/>
                </a:solidFill>
              </a:rPr>
              <a:t> è basso (&lt; 2%) e la dose di </a:t>
            </a:r>
            <a:r>
              <a:rPr lang="en-US" sz="1600" dirty="0" err="1">
                <a:solidFill>
                  <a:schemeClr val="tx1"/>
                </a:solidFill>
              </a:rPr>
              <a:t>iNO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rimane</a:t>
            </a:r>
            <a:r>
              <a:rPr lang="en-US" sz="1600" dirty="0">
                <a:solidFill>
                  <a:schemeClr val="tx1"/>
                </a:solidFill>
              </a:rPr>
              <a:t> &lt; 20 ppm.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 err="1">
                <a:solidFill>
                  <a:schemeClr val="tx1"/>
                </a:solidFill>
              </a:rPr>
              <a:t>Coagulazione</a:t>
            </a:r>
            <a:r>
              <a:rPr lang="en-US" sz="1600" b="1" dirty="0">
                <a:solidFill>
                  <a:schemeClr val="tx1"/>
                </a:solidFill>
              </a:rPr>
              <a:t>: </a:t>
            </a:r>
            <a:r>
              <a:rPr lang="en-US" sz="1600" dirty="0" err="1">
                <a:solidFill>
                  <a:schemeClr val="tx1"/>
                </a:solidFill>
              </a:rPr>
              <a:t>interferisce</a:t>
            </a:r>
            <a:r>
              <a:rPr lang="en-US" sz="1600" dirty="0">
                <a:solidFill>
                  <a:schemeClr val="tx1"/>
                </a:solidFill>
              </a:rPr>
              <a:t> con </a:t>
            </a:r>
            <a:r>
              <a:rPr lang="en-US" sz="1600" dirty="0" err="1">
                <a:solidFill>
                  <a:schemeClr val="tx1"/>
                </a:solidFill>
              </a:rPr>
              <a:t>fibrinolisi</a:t>
            </a:r>
            <a:r>
              <a:rPr lang="en-US" sz="1600" dirty="0">
                <a:solidFill>
                  <a:schemeClr val="tx1"/>
                </a:solidFill>
              </a:rPr>
              <a:t> e </a:t>
            </a:r>
            <a:r>
              <a:rPr lang="en-US" sz="1600" dirty="0" err="1">
                <a:solidFill>
                  <a:schemeClr val="tx1"/>
                </a:solidFill>
              </a:rPr>
              <a:t>l’aggregazione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piastrinica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 err="1">
                <a:solidFill>
                  <a:schemeClr val="tx1"/>
                </a:solidFill>
              </a:rPr>
              <a:t>Ecografia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cerebrale</a:t>
            </a:r>
            <a:r>
              <a:rPr lang="en-US" sz="1600" b="1" dirty="0">
                <a:solidFill>
                  <a:schemeClr val="tx1"/>
                </a:solidFill>
              </a:rPr>
              <a:t>: </a:t>
            </a:r>
            <a:r>
              <a:rPr lang="en-US" sz="1600" dirty="0">
                <a:solidFill>
                  <a:schemeClr val="tx1"/>
                </a:solidFill>
              </a:rPr>
              <a:t>ad </a:t>
            </a:r>
            <a:r>
              <a:rPr lang="en-US" sz="1600" dirty="0" err="1">
                <a:solidFill>
                  <a:schemeClr val="tx1"/>
                </a:solidFill>
              </a:rPr>
              <a:t>intervalli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regolari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durante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trattamento</a:t>
            </a:r>
            <a:r>
              <a:rPr lang="en-US" sz="1600" dirty="0">
                <a:solidFill>
                  <a:schemeClr val="tx1"/>
                </a:solidFill>
              </a:rPr>
              <a:t>, in </a:t>
            </a:r>
            <a:r>
              <a:rPr lang="en-US" sz="1600" dirty="0" err="1">
                <a:solidFill>
                  <a:schemeClr val="tx1"/>
                </a:solidFill>
              </a:rPr>
              <a:t>particolare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prematuri</a:t>
            </a:r>
            <a:r>
              <a:rPr lang="en-US" sz="1600" dirty="0">
                <a:solidFill>
                  <a:schemeClr val="tx1"/>
                </a:solidFill>
              </a:rPr>
              <a:t>, e </a:t>
            </a:r>
            <a:r>
              <a:rPr lang="en-US" sz="1600" dirty="0" err="1">
                <a:solidFill>
                  <a:schemeClr val="tx1"/>
                </a:solidFill>
              </a:rPr>
              <a:t>dopo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sospensione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dell’iNO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 err="1">
                <a:solidFill>
                  <a:schemeClr val="tx1"/>
                </a:solidFill>
              </a:rPr>
              <a:t>Ecocardiografia</a:t>
            </a:r>
            <a:r>
              <a:rPr lang="en-US" sz="1600" b="1" dirty="0">
                <a:solidFill>
                  <a:schemeClr val="tx1"/>
                </a:solidFill>
              </a:rPr>
              <a:t> (</a:t>
            </a:r>
            <a:r>
              <a:rPr lang="en-US" sz="1600" b="1" dirty="0" err="1">
                <a:solidFill>
                  <a:schemeClr val="tx1"/>
                </a:solidFill>
              </a:rPr>
              <a:t>valutazione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ventricolo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destro</a:t>
            </a:r>
            <a:r>
              <a:rPr lang="en-US" sz="1600" b="1" dirty="0">
                <a:solidFill>
                  <a:schemeClr val="tx1"/>
                </a:solidFill>
              </a:rPr>
              <a:t>):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ogni</a:t>
            </a:r>
            <a:r>
              <a:rPr lang="en-US" sz="1600" dirty="0">
                <a:solidFill>
                  <a:schemeClr val="tx1"/>
                </a:solidFill>
              </a:rPr>
              <a:t> 24 ore </a:t>
            </a:r>
            <a:r>
              <a:rPr lang="en-US" sz="1600" dirty="0" err="1">
                <a:solidFill>
                  <a:schemeClr val="tx1"/>
                </a:solidFill>
              </a:rPr>
              <a:t>nei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primi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giorni</a:t>
            </a:r>
            <a:r>
              <a:rPr lang="en-US" sz="1600" dirty="0">
                <a:solidFill>
                  <a:schemeClr val="tx1"/>
                </a:solidFill>
              </a:rPr>
              <a:t> e 24 ore </a:t>
            </a:r>
            <a:r>
              <a:rPr lang="en-US" sz="1600" dirty="0" err="1">
                <a:solidFill>
                  <a:schemeClr val="tx1"/>
                </a:solidFill>
              </a:rPr>
              <a:t>dopo</a:t>
            </a:r>
            <a:r>
              <a:rPr lang="en-US" sz="1600" dirty="0">
                <a:solidFill>
                  <a:schemeClr val="tx1"/>
                </a:solidFill>
              </a:rPr>
              <a:t> la </a:t>
            </a:r>
            <a:r>
              <a:rPr lang="en-US" sz="1600" dirty="0" err="1">
                <a:solidFill>
                  <a:schemeClr val="tx1"/>
                </a:solidFill>
              </a:rPr>
              <a:t>sospensione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0020" y="570584"/>
            <a:ext cx="11138516" cy="888121"/>
          </a:xfrm>
        </p:spPr>
        <p:txBody>
          <a:bodyPr>
            <a:noAutofit/>
          </a:bodyPr>
          <a:lstStyle/>
          <a:p>
            <a:pPr algn="ctr"/>
            <a:r>
              <a:rPr lang="it-IT" sz="3100" b="1" dirty="0" err="1">
                <a:solidFill>
                  <a:srgbClr val="01BBA9"/>
                </a:solidFill>
                <a:latin typeface="Comic Sans MS" charset="0"/>
              </a:rPr>
              <a:t>iNO</a:t>
            </a:r>
            <a:r>
              <a:rPr lang="it-IT" sz="3100" b="1" dirty="0">
                <a:solidFill>
                  <a:srgbClr val="01BBA9"/>
                </a:solidFill>
                <a:latin typeface="Comic Sans MS" charset="0"/>
              </a:rPr>
              <a:t>: STRATEGIE </a:t>
            </a:r>
            <a:r>
              <a:rPr lang="it-IT" sz="3100" b="1" dirty="0" err="1">
                <a:solidFill>
                  <a:srgbClr val="01BBA9"/>
                </a:solidFill>
                <a:latin typeface="Comic Sans MS" charset="0"/>
              </a:rPr>
              <a:t>DI</a:t>
            </a:r>
            <a:r>
              <a:rPr lang="it-IT" sz="3100" b="1" dirty="0">
                <a:solidFill>
                  <a:srgbClr val="01BBA9"/>
                </a:solidFill>
                <a:latin typeface="Comic Sans MS" charset="0"/>
              </a:rPr>
              <a:t> TRATTAMENTO</a:t>
            </a:r>
            <a:br>
              <a:rPr lang="it-IT" sz="3600" b="1" dirty="0">
                <a:solidFill>
                  <a:srgbClr val="00A6A2"/>
                </a:solidFill>
                <a:latin typeface="Comic Sans MS" charset="0"/>
              </a:rPr>
            </a:br>
            <a:endParaRPr lang="it-IT" sz="2500" i="1" dirty="0">
              <a:solidFill>
                <a:srgbClr val="01BBA9"/>
              </a:solidFill>
              <a:latin typeface="Comic Sans MS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3855" y="6369923"/>
            <a:ext cx="1159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C. Romagnoli. Percorsi assistenziali NEONATOLOGICI. 2016</a:t>
            </a:r>
          </a:p>
          <a:p>
            <a:pPr algn="r"/>
            <a:r>
              <a:rPr lang="it-IT" sz="1200" dirty="0" err="1"/>
              <a:t>Gomella</a:t>
            </a:r>
            <a:r>
              <a:rPr lang="it-IT" sz="1200" dirty="0"/>
              <a:t>. NEONATOLOGY. 7th </a:t>
            </a:r>
            <a:r>
              <a:rPr lang="it-IT" sz="1200" dirty="0" err="1"/>
              <a:t>edition</a:t>
            </a:r>
            <a:r>
              <a:rPr lang="it-IT" sz="1200" dirty="0"/>
              <a:t>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193280" y="4088840"/>
            <a:ext cx="8350496" cy="137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marL="285750" indent="-285750">
              <a:buNone/>
            </a:pPr>
            <a:r>
              <a:rPr lang="it-IT" sz="1800" i="1" dirty="0">
                <a:solidFill>
                  <a:srgbClr val="01BBA9"/>
                </a:solidFill>
                <a:latin typeface="Comic Sans MS" charset="0"/>
              </a:rPr>
              <a:t>Controindicazioni</a:t>
            </a:r>
          </a:p>
          <a:p>
            <a:pPr marL="285750" indent="-285750"/>
            <a:r>
              <a:rPr lang="it-IT" sz="1600" dirty="0">
                <a:solidFill>
                  <a:schemeClr val="tx1"/>
                </a:solidFill>
                <a:cs typeface="Times New Roman" pitchFamily="18" charset="0"/>
              </a:rPr>
              <a:t>Cardiopatie congenite </a:t>
            </a:r>
            <a:r>
              <a:rPr lang="it-IT" sz="1600" dirty="0" err="1">
                <a:solidFill>
                  <a:schemeClr val="tx1"/>
                </a:solidFill>
                <a:cs typeface="Times New Roman" pitchFamily="18" charset="0"/>
              </a:rPr>
              <a:t>cianotizzanti</a:t>
            </a:r>
            <a:endParaRPr lang="it-IT" sz="1600" dirty="0">
              <a:solidFill>
                <a:schemeClr val="tx1"/>
              </a:solidFill>
              <a:cs typeface="Times New Roman" pitchFamily="18" charset="0"/>
            </a:endParaRPr>
          </a:p>
          <a:p>
            <a:pPr marL="285750" indent="-285750"/>
            <a:r>
              <a:rPr lang="it-IT" sz="1600" dirty="0">
                <a:solidFill>
                  <a:schemeClr val="tx1"/>
                </a:solidFill>
                <a:cs typeface="Times New Roman" pitchFamily="18" charset="0"/>
              </a:rPr>
              <a:t>Circolazione sistemica dotto dipendente</a:t>
            </a:r>
          </a:p>
          <a:p>
            <a:pPr marL="285750" indent="-285750"/>
            <a:r>
              <a:rPr lang="it-IT" sz="1600" dirty="0" err="1">
                <a:solidFill>
                  <a:schemeClr val="tx1"/>
                </a:solidFill>
                <a:cs typeface="Times New Roman" pitchFamily="18" charset="0"/>
              </a:rPr>
              <a:t>Metemoglobinemia</a:t>
            </a:r>
            <a:r>
              <a:rPr lang="it-IT" sz="1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cs typeface="Times New Roman" pitchFamily="18" charset="0"/>
              </a:rPr>
              <a:t>presistente</a:t>
            </a:r>
            <a:endParaRPr lang="it-IT" sz="1600" dirty="0">
              <a:solidFill>
                <a:schemeClr val="tx1"/>
              </a:solidFill>
              <a:cs typeface="Times New Roman" pitchFamily="18" charset="0"/>
            </a:endParaRPr>
          </a:p>
          <a:p>
            <a:pPr marL="285750" indent="-285750"/>
            <a:r>
              <a:rPr lang="it-IT" sz="1600" dirty="0">
                <a:solidFill>
                  <a:schemeClr val="tx1"/>
                </a:solidFill>
                <a:cs typeface="Times New Roman" pitchFamily="18" charset="0"/>
              </a:rPr>
              <a:t>Emorragie in atto, emorragia intracranica acuta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2042596" y="1156454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>
                <a:solidFill>
                  <a:srgbClr val="01BBA9"/>
                </a:solidFill>
                <a:latin typeface="Comic Sans MS" charset="0"/>
              </a:rPr>
              <a:t>Monitoraggio</a:t>
            </a:r>
            <a:endParaRPr lang="it-IT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7718" y="1490663"/>
            <a:ext cx="22955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1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402373"/>
            <a:ext cx="7200800" cy="93358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6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486" y="6308725"/>
            <a:ext cx="4832348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23948" y="1667352"/>
            <a:ext cx="6046060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Inibitore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PDE 5</a:t>
            </a:r>
          </a:p>
          <a:p>
            <a:pPr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dose range 1–2 mg/kg every 6 h</a:t>
            </a:r>
          </a:p>
          <a:p>
            <a:pPr algn="just">
              <a:buNone/>
            </a:pP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Intravenous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carico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0.42 mg/kg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almeno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hours (0.14 mg/kg/h)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seguito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1.6 mg/kg/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infusion continua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(0.07 mg/kg/h</a:t>
            </a:r>
            <a:r>
              <a:rPr lang="it-IT" dirty="0"/>
              <a:t>)</a:t>
            </a:r>
            <a:endParaRPr lang="it-IT" dirty="0">
              <a:solidFill>
                <a:srgbClr val="000090"/>
              </a:solidFill>
              <a:latin typeface="Times New Roman" pitchFamily="18" charset="0"/>
            </a:endParaRPr>
          </a:p>
          <a:p>
            <a:pPr marL="342900" indent="-342900" eaLnBrk="0" hangingPunct="0">
              <a:buFont typeface="Wingdings" charset="2"/>
              <a:buChar char="ü"/>
              <a:defRPr/>
            </a:pPr>
            <a:endParaRPr lang="it-IT" dirty="0">
              <a:solidFill>
                <a:srgbClr val="000090"/>
              </a:solidFill>
              <a:latin typeface="Times New Roman" pitchFamily="18" charset="0"/>
            </a:endParaRPr>
          </a:p>
          <a:p>
            <a:pPr marL="342900" indent="-342900" eaLnBrk="0" hangingPunct="0">
              <a:buFont typeface="Wingdings" charset="2"/>
              <a:buChar char="ü"/>
              <a:defRPr/>
            </a:pPr>
            <a:endParaRPr lang="it-IT" dirty="0">
              <a:solidFill>
                <a:srgbClr val="000090"/>
              </a:solidFill>
              <a:latin typeface="Times New Roman" pitchFamily="18" charset="0"/>
            </a:endParaRPr>
          </a:p>
          <a:p>
            <a:pPr marL="342900" indent="-342900" eaLnBrk="0" hangingPunct="0">
              <a:buFont typeface="Wingdings" charset="2"/>
              <a:buChar char="ü"/>
              <a:defRPr/>
            </a:pPr>
            <a:r>
              <a:rPr lang="it-IT" dirty="0">
                <a:latin typeface="Times New Roman" pitchFamily="18" charset="0"/>
              </a:rPr>
              <a:t>Off </a:t>
            </a:r>
            <a:r>
              <a:rPr lang="it-IT" dirty="0" err="1">
                <a:latin typeface="Times New Roman" pitchFamily="18" charset="0"/>
              </a:rPr>
              <a:t>label</a:t>
            </a:r>
            <a:endParaRPr lang="it-IT" dirty="0">
              <a:latin typeface="Times New Roman" pitchFamily="18" charset="0"/>
            </a:endParaRPr>
          </a:p>
          <a:p>
            <a:pPr marL="342900" indent="-342900" eaLnBrk="0" hangingPunct="0">
              <a:buFont typeface="Wingdings" charset="2"/>
              <a:buChar char="ü"/>
              <a:defRPr/>
            </a:pPr>
            <a:r>
              <a:rPr lang="it-IT" dirty="0">
                <a:latin typeface="Times New Roman" pitchFamily="18" charset="0"/>
                <a:ea typeface="+mn-ea"/>
                <a:cs typeface="+mn-cs"/>
              </a:rPr>
              <a:t>Meno costoso e più accessibile </a:t>
            </a:r>
            <a:r>
              <a:rPr lang="it-IT" dirty="0">
                <a:latin typeface="Times New Roman" pitchFamily="18" charset="0"/>
              </a:rPr>
              <a:t>(dove manca </a:t>
            </a:r>
            <a:r>
              <a:rPr lang="it-IT" dirty="0" err="1">
                <a:latin typeface="Times New Roman" pitchFamily="18" charset="0"/>
              </a:rPr>
              <a:t>iNO</a:t>
            </a:r>
            <a:r>
              <a:rPr lang="it-IT" dirty="0">
                <a:latin typeface="Times New Roman" pitchFamily="18" charset="0"/>
              </a:rPr>
              <a:t> , HFOV, ECMO)</a:t>
            </a:r>
            <a:endParaRPr lang="it-IT" dirty="0">
              <a:latin typeface="Times New Roman" pitchFamily="18" charset="0"/>
              <a:ea typeface="+mn-ea"/>
              <a:cs typeface="+mn-cs"/>
            </a:endParaRPr>
          </a:p>
          <a:p>
            <a:pPr marL="342900" indent="-342900" eaLnBrk="0" hangingPunct="0">
              <a:buFont typeface="Wingdings" charset="2"/>
              <a:buChar char="ü"/>
              <a:defRPr/>
            </a:pPr>
            <a:r>
              <a:rPr lang="it-IT" dirty="0">
                <a:latin typeface="Times New Roman" pitchFamily="18" charset="0"/>
                <a:ea typeface="+mn-ea"/>
                <a:cs typeface="+mn-cs"/>
              </a:rPr>
              <a:t>Utile nei casi di PPHN refrattari ad </a:t>
            </a:r>
            <a:r>
              <a:rPr lang="it-IT" dirty="0" err="1">
                <a:latin typeface="Times New Roman" pitchFamily="18" charset="0"/>
                <a:ea typeface="+mn-ea"/>
                <a:cs typeface="+mn-cs"/>
              </a:rPr>
              <a:t>iNO</a:t>
            </a:r>
            <a:r>
              <a:rPr lang="it-IT" dirty="0">
                <a:latin typeface="Times New Roman" pitchFamily="18" charset="0"/>
                <a:ea typeface="+mn-ea"/>
                <a:cs typeface="+mn-cs"/>
              </a:rPr>
              <a:t> o in quelli dipendenti da </a:t>
            </a:r>
            <a:r>
              <a:rPr lang="it-IT" dirty="0" err="1">
                <a:latin typeface="Times New Roman" pitchFamily="18" charset="0"/>
                <a:ea typeface="+mn-ea"/>
                <a:cs typeface="+mn-cs"/>
              </a:rPr>
              <a:t>iNO</a:t>
            </a:r>
            <a:endParaRPr lang="it-IT" dirty="0">
              <a:latin typeface="Times New Roman" pitchFamily="18" charset="0"/>
              <a:ea typeface="+mn-ea"/>
              <a:cs typeface="+mn-cs"/>
            </a:endParaRPr>
          </a:p>
          <a:p>
            <a:pPr marL="342900" indent="-342900" eaLnBrk="0" hangingPunct="0">
              <a:buFont typeface="Wingdings" charset="2"/>
              <a:buChar char="ü"/>
              <a:defRPr/>
            </a:pPr>
            <a:r>
              <a:rPr lang="it-IT" dirty="0">
                <a:latin typeface="Times New Roman" pitchFamily="18" charset="0"/>
                <a:ea typeface="+mn-ea"/>
                <a:cs typeface="+mn-cs"/>
              </a:rPr>
              <a:t>Somministrato per </a:t>
            </a:r>
            <a:r>
              <a:rPr lang="it-IT" dirty="0" err="1">
                <a:latin typeface="Times New Roman" pitchFamily="18" charset="0"/>
                <a:ea typeface="+mn-ea"/>
                <a:cs typeface="+mn-cs"/>
              </a:rPr>
              <a:t>os</a:t>
            </a:r>
            <a:r>
              <a:rPr lang="it-IT" dirty="0">
                <a:latin typeface="Times New Roman" pitchFamily="18" charset="0"/>
                <a:ea typeface="+mn-ea"/>
                <a:cs typeface="+mn-cs"/>
              </a:rPr>
              <a:t> , biodisponibilità 40%</a:t>
            </a: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561" y="221645"/>
            <a:ext cx="4142425" cy="189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493" y="2801343"/>
            <a:ext cx="868630" cy="6225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91" y="3559877"/>
            <a:ext cx="4669263" cy="6568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16" y="4113587"/>
            <a:ext cx="5971185" cy="196983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Rettangolo arrotondato 9"/>
          <p:cNvSpPr/>
          <p:nvPr/>
        </p:nvSpPr>
        <p:spPr bwMode="auto">
          <a:xfrm>
            <a:off x="7585308" y="4590528"/>
            <a:ext cx="3980193" cy="179865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it-IT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7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D3B744-5E9B-4A7A-9835-7736D1893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70866"/>
            <a:ext cx="9144000" cy="1006883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problema di transizione</a:t>
            </a:r>
          </a:p>
        </p:txBody>
      </p:sp>
      <p:grpSp>
        <p:nvGrpSpPr>
          <p:cNvPr id="4" name="Gruppo 25">
            <a:extLst>
              <a:ext uri="{FF2B5EF4-FFF2-40B4-BE49-F238E27FC236}">
                <a16:creationId xmlns:a16="http://schemas.microsoft.com/office/drawing/2014/main" id="{438AFCAD-3A70-4622-9D3A-2DBD68AE9EC6}"/>
              </a:ext>
            </a:extLst>
          </p:cNvPr>
          <p:cNvGrpSpPr/>
          <p:nvPr/>
        </p:nvGrpSpPr>
        <p:grpSpPr>
          <a:xfrm>
            <a:off x="1074421" y="1035534"/>
            <a:ext cx="4359730" cy="5522019"/>
            <a:chOff x="0" y="615039"/>
            <a:chExt cx="3235369" cy="48067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62DB02-2059-4D2A-A532-21DB7B809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21514" t="20709" r="45416" b="14710"/>
            <a:stretch>
              <a:fillRect/>
            </a:stretch>
          </p:blipFill>
          <p:spPr bwMode="auto">
            <a:xfrm>
              <a:off x="0" y="615039"/>
              <a:ext cx="3169597" cy="4806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8B2662E-AF6D-446F-8B5E-B8A268892482}"/>
                </a:ext>
              </a:extLst>
            </p:cNvPr>
            <p:cNvSpPr/>
            <p:nvPr/>
          </p:nvSpPr>
          <p:spPr>
            <a:xfrm>
              <a:off x="0" y="615039"/>
              <a:ext cx="3235369" cy="4492670"/>
            </a:xfrm>
            <a:prstGeom prst="rect">
              <a:avLst/>
            </a:prstGeom>
            <a:noFill/>
            <a:ln w="28575">
              <a:solidFill>
                <a:srgbClr val="1C5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sz="2000" dirty="0"/>
            </a:p>
          </p:txBody>
        </p:sp>
      </p:grpSp>
      <p:grpSp>
        <p:nvGrpSpPr>
          <p:cNvPr id="7" name="Gruppo 23">
            <a:extLst>
              <a:ext uri="{FF2B5EF4-FFF2-40B4-BE49-F238E27FC236}">
                <a16:creationId xmlns:a16="http://schemas.microsoft.com/office/drawing/2014/main" id="{E02773AD-0BF8-4458-8BF7-D30995282DBA}"/>
              </a:ext>
            </a:extLst>
          </p:cNvPr>
          <p:cNvGrpSpPr/>
          <p:nvPr/>
        </p:nvGrpSpPr>
        <p:grpSpPr>
          <a:xfrm>
            <a:off x="7150389" y="1410865"/>
            <a:ext cx="3889465" cy="4480484"/>
            <a:chOff x="2807855" y="2517023"/>
            <a:chExt cx="3370824" cy="4036270"/>
          </a:xfrm>
        </p:grpSpPr>
        <p:grpSp>
          <p:nvGrpSpPr>
            <p:cNvPr id="8" name="Gruppo 15">
              <a:extLst>
                <a:ext uri="{FF2B5EF4-FFF2-40B4-BE49-F238E27FC236}">
                  <a16:creationId xmlns:a16="http://schemas.microsoft.com/office/drawing/2014/main" id="{98A47E58-58E9-4E5F-BE45-59BA16DFC107}"/>
                </a:ext>
              </a:extLst>
            </p:cNvPr>
            <p:cNvGrpSpPr/>
            <p:nvPr/>
          </p:nvGrpSpPr>
          <p:grpSpPr>
            <a:xfrm>
              <a:off x="2807855" y="2517023"/>
              <a:ext cx="3370824" cy="4036270"/>
              <a:chOff x="3349854" y="928364"/>
              <a:chExt cx="3011994" cy="3712909"/>
            </a:xfrm>
          </p:grpSpPr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045823E8-5A4F-457E-938F-0E9D4013E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7296" t="20709" r="13561" b="34767"/>
              <a:stretch>
                <a:fillRect/>
              </a:stretch>
            </p:blipFill>
            <p:spPr bwMode="auto">
              <a:xfrm>
                <a:off x="3493017" y="928364"/>
                <a:ext cx="2868831" cy="3403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86ACB82C-4711-4773-859E-75343E70AF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7296" t="83296" r="13561" b="14710"/>
              <a:stretch>
                <a:fillRect/>
              </a:stretch>
            </p:blipFill>
            <p:spPr bwMode="auto">
              <a:xfrm>
                <a:off x="3349854" y="4488873"/>
                <a:ext cx="2868831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F7B1BD06-A948-416F-8992-EA4D5ECF5962}"/>
                </a:ext>
              </a:extLst>
            </p:cNvPr>
            <p:cNvSpPr/>
            <p:nvPr/>
          </p:nvSpPr>
          <p:spPr>
            <a:xfrm>
              <a:off x="2943310" y="2517023"/>
              <a:ext cx="3235369" cy="3828359"/>
            </a:xfrm>
            <a:prstGeom prst="rect">
              <a:avLst/>
            </a:prstGeom>
            <a:noFill/>
            <a:ln w="28575">
              <a:solidFill>
                <a:srgbClr val="1C5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sz="2000" dirty="0"/>
            </a:p>
          </p:txBody>
        </p:sp>
      </p:grpSp>
      <p:sp>
        <p:nvSpPr>
          <p:cNvPr id="12" name="Rettangolo 11">
            <a:extLst>
              <a:ext uri="{FF2B5EF4-FFF2-40B4-BE49-F238E27FC236}">
                <a16:creationId xmlns:a16="http://schemas.microsoft.com/office/drawing/2014/main" id="{8017EEFF-8FE5-43EA-B05B-DBDDED1C5517}"/>
              </a:ext>
            </a:extLst>
          </p:cNvPr>
          <p:cNvSpPr/>
          <p:nvPr/>
        </p:nvSpPr>
        <p:spPr>
          <a:xfrm>
            <a:off x="5460711" y="6488668"/>
            <a:ext cx="6613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Sharma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Maternal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Neonatology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Perinatology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(2015)</a:t>
            </a:r>
          </a:p>
        </p:txBody>
      </p:sp>
      <p:sp>
        <p:nvSpPr>
          <p:cNvPr id="13" name="AutoShape 27">
            <a:extLst>
              <a:ext uri="{FF2B5EF4-FFF2-40B4-BE49-F238E27FC236}">
                <a16:creationId xmlns:a16="http://schemas.microsoft.com/office/drawing/2014/main" id="{4AFF923A-E429-4EF6-86A0-684C04BDC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110" y="3275450"/>
            <a:ext cx="1077191" cy="773784"/>
          </a:xfrm>
          <a:prstGeom prst="rightArrow">
            <a:avLst>
              <a:gd name="adj1" fmla="val 50000"/>
              <a:gd name="adj2" fmla="val 380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7ABF8F1-F94C-4412-8701-07AD0C978913}"/>
              </a:ext>
            </a:extLst>
          </p:cNvPr>
          <p:cNvSpPr/>
          <p:nvPr/>
        </p:nvSpPr>
        <p:spPr>
          <a:xfrm rot="16200000">
            <a:off x="2228660" y="3313689"/>
            <a:ext cx="1962623" cy="380355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A7043819-9624-48E8-88F3-FB55B4C09B94}"/>
              </a:ext>
            </a:extLst>
          </p:cNvPr>
          <p:cNvCxnSpPr/>
          <p:nvPr/>
        </p:nvCxnSpPr>
        <p:spPr>
          <a:xfrm>
            <a:off x="2060378" y="1982981"/>
            <a:ext cx="617221" cy="4131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52BCCED6-D2E3-4CA1-9D21-E373536C2F5F}"/>
              </a:ext>
            </a:extLst>
          </p:cNvPr>
          <p:cNvCxnSpPr/>
          <p:nvPr/>
        </p:nvCxnSpPr>
        <p:spPr>
          <a:xfrm>
            <a:off x="2078673" y="2901968"/>
            <a:ext cx="617221" cy="4131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5A1CEC4F-1C4E-4C39-84C7-E689681A324C}"/>
              </a:ext>
            </a:extLst>
          </p:cNvPr>
          <p:cNvSpPr/>
          <p:nvPr/>
        </p:nvSpPr>
        <p:spPr>
          <a:xfrm rot="16200000">
            <a:off x="2326804" y="733919"/>
            <a:ext cx="1006883" cy="19923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60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6627146" y="35416"/>
            <a:ext cx="5425826" cy="888121"/>
          </a:xfrm>
        </p:spPr>
        <p:txBody>
          <a:bodyPr>
            <a:noAutofit/>
          </a:bodyPr>
          <a:lstStyle/>
          <a:p>
            <a:pPr algn="ctr"/>
            <a:r>
              <a:rPr lang="it-IT" sz="3000" b="1" dirty="0">
                <a:solidFill>
                  <a:srgbClr val="00A6A2"/>
                </a:solidFill>
                <a:latin typeface="Comic Sans MS" charset="0"/>
              </a:rPr>
              <a:t>TERAPIE ALTERNATIVE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3381" t="20743" r="47909" b="7372"/>
          <a:stretch>
            <a:fillRect/>
          </a:stretch>
        </p:blipFill>
        <p:spPr bwMode="auto">
          <a:xfrm>
            <a:off x="1" y="1"/>
            <a:ext cx="6292709" cy="680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6096000" y="6360615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it-IT" sz="1200" dirty="0"/>
          </a:p>
          <a:p>
            <a:pPr algn="r"/>
            <a:r>
              <a:rPr lang="it-IT" sz="1200" dirty="0"/>
              <a:t> Costa and Costa, </a:t>
            </a:r>
            <a:r>
              <a:rPr lang="en-US" sz="1200" dirty="0"/>
              <a:t>Medical Devices: Evidence and Research 2016</a:t>
            </a:r>
            <a:r>
              <a:rPr lang="it-IT" sz="1200" dirty="0"/>
              <a:t>  </a:t>
            </a:r>
          </a:p>
        </p:txBody>
      </p:sp>
      <p:sp>
        <p:nvSpPr>
          <p:cNvPr id="9" name="Callout con freccia a destra 8"/>
          <p:cNvSpPr/>
          <p:nvPr/>
        </p:nvSpPr>
        <p:spPr>
          <a:xfrm>
            <a:off x="6349117" y="5972933"/>
            <a:ext cx="1263657" cy="55433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13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194915" y="5934681"/>
            <a:ext cx="348342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/>
              <a:t>PROSTAGLANDINE</a:t>
            </a:r>
          </a:p>
        </p:txBody>
      </p:sp>
      <p:grpSp>
        <p:nvGrpSpPr>
          <p:cNvPr id="4" name="Gruppo 12"/>
          <p:cNvGrpSpPr/>
          <p:nvPr/>
        </p:nvGrpSpPr>
        <p:grpSpPr>
          <a:xfrm>
            <a:off x="7192875" y="1652993"/>
            <a:ext cx="4313826" cy="753627"/>
            <a:chOff x="5747658" y="3175278"/>
            <a:chExt cx="3235369" cy="753627"/>
          </a:xfrm>
        </p:grpSpPr>
        <p:sp>
          <p:nvSpPr>
            <p:cNvPr id="8" name="CasellaDiTesto 7"/>
            <p:cNvSpPr txBox="1"/>
            <p:nvPr/>
          </p:nvSpPr>
          <p:spPr>
            <a:xfrm>
              <a:off x="6129494" y="3315958"/>
              <a:ext cx="2431701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b="1" dirty="0"/>
                <a:t>PROSTACICLINE</a:t>
              </a: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5747658" y="3175278"/>
              <a:ext cx="3235369" cy="753627"/>
            </a:xfrm>
            <a:prstGeom prst="rect">
              <a:avLst/>
            </a:prstGeom>
            <a:noFill/>
            <a:ln w="28575">
              <a:solidFill>
                <a:srgbClr val="1C5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sz="2000" dirty="0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7676943" y="5801672"/>
            <a:ext cx="4313826" cy="753627"/>
          </a:xfrm>
          <a:prstGeom prst="rect">
            <a:avLst/>
          </a:prstGeom>
          <a:noFill/>
          <a:ln w="28575">
            <a:solidFill>
              <a:srgbClr val="1C5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val="2489599659"/>
              </p:ext>
            </p:extLst>
          </p:nvPr>
        </p:nvGraphicFramePr>
        <p:xfrm>
          <a:off x="6867229" y="2555673"/>
          <a:ext cx="4945652" cy="2532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tangolo 1"/>
          <p:cNvSpPr/>
          <p:nvPr/>
        </p:nvSpPr>
        <p:spPr>
          <a:xfrm>
            <a:off x="6352673" y="1122949"/>
            <a:ext cx="196709" cy="4726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a destra 2"/>
          <p:cNvSpPr/>
          <p:nvPr/>
        </p:nvSpPr>
        <p:spPr>
          <a:xfrm>
            <a:off x="6549382" y="1652992"/>
            <a:ext cx="531740" cy="3768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15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Graphic spid="15" grpId="0">
        <p:bldAsOne/>
      </p:bldGraphic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74"/>
          <p:cNvSpPr>
            <a:spLocks noChangeArrowheads="1"/>
          </p:cNvSpPr>
          <p:nvPr/>
        </p:nvSpPr>
        <p:spPr bwMode="auto">
          <a:xfrm>
            <a:off x="767292" y="188913"/>
            <a:ext cx="1036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it-IT" sz="3200" b="1" cap="small" dirty="0" err="1">
                <a:solidFill>
                  <a:srgbClr val="01BBA9"/>
                </a:solidFill>
                <a:latin typeface="Comic Sans MS" panose="030F0702030302020204" pitchFamily="66" charset="0"/>
              </a:rPr>
              <a:t>Milrinone</a:t>
            </a:r>
            <a:endParaRPr lang="it-IT" sz="3200" b="1" dirty="0">
              <a:solidFill>
                <a:srgbClr val="01BBA9"/>
              </a:solidFill>
              <a:latin typeface="Comic Sans MS" panose="030F0702030302020204" pitchFamily="66" charset="0"/>
            </a:endParaRPr>
          </a:p>
          <a:p>
            <a:pPr algn="ctr" eaLnBrk="0" hangingPunct="0">
              <a:defRPr/>
            </a:pPr>
            <a:r>
              <a:rPr lang="it-IT" sz="3200" b="1" dirty="0">
                <a:solidFill>
                  <a:srgbClr val="01BBA9"/>
                </a:solidFill>
                <a:latin typeface="Comic Sans MS" panose="030F0702030302020204" pitchFamily="66" charset="0"/>
              </a:rPr>
              <a:t> </a:t>
            </a:r>
            <a:r>
              <a:rPr lang="it-IT" sz="2000" i="1" dirty="0">
                <a:solidFill>
                  <a:srgbClr val="01BBA9"/>
                </a:solidFill>
                <a:latin typeface="Comic Sans MS" panose="030F0702030302020204" pitchFamily="66" charset="0"/>
              </a:rPr>
              <a:t>inibitore specifico della PDE3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4434" y="1375032"/>
            <a:ext cx="11417300" cy="3477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FF0000"/>
              </a:buClr>
              <a:buFont typeface="Wingdings" charset="0"/>
              <a:buChar char="ü"/>
              <a:defRPr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Migliora la contrattilità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biventricolare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gettata cardiaca (effetto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lusitropo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 inotropo), vasodilatatore sistemico</a:t>
            </a:r>
          </a:p>
          <a:p>
            <a:pPr>
              <a:buClr>
                <a:srgbClr val="FF0000"/>
              </a:buClr>
              <a:buFont typeface="Wingdings" charset="0"/>
              <a:buChar char="ü"/>
              <a:defRPr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Potenzia l’effetto di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somministrato per via endovenosa</a:t>
            </a:r>
          </a:p>
          <a:p>
            <a:pPr>
              <a:buClr>
                <a:srgbClr val="FF0000"/>
              </a:buClr>
              <a:buFont typeface="Wingdings" charset="0"/>
              <a:buChar char="ü"/>
              <a:defRPr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Clearance renale  </a:t>
            </a:r>
          </a:p>
          <a:p>
            <a:pPr>
              <a:buClr>
                <a:srgbClr val="FF0000"/>
              </a:buClr>
              <a:buFont typeface="Wingdings" charset="0"/>
              <a:buChar char="ü"/>
              <a:defRPr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defRPr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carico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mcg/kg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almeno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30–60 min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seguito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dose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mantenimento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0.33 mcg/kg/min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aumentando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 a 0,66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1 mcg/kg/min (in base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risposta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dose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carico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è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raccomandata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ipotensione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neonati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premature.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charset="0"/>
              <a:buNone/>
              <a:defRPr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charset="0"/>
              <a:buNone/>
              <a:defRPr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5171" name="Immagine 2" descr="milrinone-lactate-1m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093" y="5158213"/>
            <a:ext cx="1154642" cy="141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2" name="CasellaDiTesto 3"/>
          <p:cNvSpPr txBox="1">
            <a:spLocks noChangeArrowheads="1"/>
          </p:cNvSpPr>
          <p:nvPr/>
        </p:nvSpPr>
        <p:spPr bwMode="auto">
          <a:xfrm>
            <a:off x="7552474" y="2620914"/>
            <a:ext cx="4376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>
                <a:solidFill>
                  <a:srgbClr val="000000"/>
                </a:solidFill>
                <a:latin typeface="Arial" charset="0"/>
                <a:cs typeface="Arial" charset="0"/>
              </a:rPr>
              <a:t>Pandya KA et al, Seminars in Pediatric Surgery 2015</a:t>
            </a:r>
          </a:p>
        </p:txBody>
      </p:sp>
      <p:pic>
        <p:nvPicPr>
          <p:cNvPr id="8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69" y="5395783"/>
            <a:ext cx="6334787" cy="13147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arrotondato 8"/>
          <p:cNvSpPr/>
          <p:nvPr/>
        </p:nvSpPr>
        <p:spPr bwMode="auto">
          <a:xfrm>
            <a:off x="1202473" y="5840364"/>
            <a:ext cx="3620250" cy="280219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46" y="4863445"/>
            <a:ext cx="4079219" cy="779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969" y="4852907"/>
            <a:ext cx="968688" cy="6942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  <p:bldP spid="9" grpId="0" animBg="1"/>
      <p:bldP spid="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0020" y="144169"/>
            <a:ext cx="11138516" cy="888121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it-IT" sz="3600" b="1" dirty="0">
                <a:solidFill>
                  <a:srgbClr val="00A6A2"/>
                </a:solidFill>
                <a:latin typeface="Comic Sans MS" charset="0"/>
              </a:rPr>
              <a:t>TERAPIE ALTERNATIVE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8253" y="1241950"/>
            <a:ext cx="5439722" cy="92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buNone/>
            </a:pPr>
            <a:endParaRPr lang="it-IT" sz="1400" dirty="0"/>
          </a:p>
          <a:p>
            <a:pPr marL="285750" indent="-285750" algn="just">
              <a:buNone/>
            </a:pPr>
            <a:r>
              <a:rPr lang="it-IT" sz="2000" b="1" dirty="0">
                <a:solidFill>
                  <a:srgbClr val="01BBA9"/>
                </a:solidFill>
              </a:rPr>
              <a:t>BOSENTAN:</a:t>
            </a:r>
          </a:p>
          <a:p>
            <a:pPr>
              <a:buNone/>
            </a:pPr>
            <a:r>
              <a:rPr lang="it-IT" sz="1400" dirty="0"/>
              <a:t>Può essere utile in casi di ipertensione polmonare cronica associata a BPD o CDH.</a:t>
            </a:r>
          </a:p>
          <a:p>
            <a:pPr marL="285750" indent="-285750" algn="just">
              <a:lnSpc>
                <a:spcPct val="150000"/>
              </a:lnSpc>
              <a:buNone/>
            </a:pPr>
            <a:endParaRPr lang="it-IT" sz="1400" dirty="0"/>
          </a:p>
        </p:txBody>
      </p:sp>
      <p:sp>
        <p:nvSpPr>
          <p:cNvPr id="6" name="Callout con freccia a destra 5"/>
          <p:cNvSpPr/>
          <p:nvPr/>
        </p:nvSpPr>
        <p:spPr>
          <a:xfrm rot="5400000">
            <a:off x="2402442" y="1845570"/>
            <a:ext cx="638260" cy="90600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13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61974" y="2675373"/>
            <a:ext cx="4313826" cy="753627"/>
          </a:xfrm>
          <a:prstGeom prst="rect">
            <a:avLst/>
          </a:prstGeom>
          <a:noFill/>
          <a:ln w="28575">
            <a:solidFill>
              <a:srgbClr val="1C5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61974" y="2818468"/>
            <a:ext cx="4313826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INIBITORI ET1-RECEPTOR</a:t>
            </a:r>
          </a:p>
        </p:txBody>
      </p:sp>
      <p:pic>
        <p:nvPicPr>
          <p:cNvPr id="9" name="Immagine 8" descr="Senza titol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4" y="3718713"/>
            <a:ext cx="5534026" cy="299511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253" y="84625"/>
            <a:ext cx="2253820" cy="100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ADDB1DC5-FEF3-4940-817F-2235CDC72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564" y="799341"/>
            <a:ext cx="5439722" cy="262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buNone/>
            </a:pPr>
            <a:endParaRPr lang="it-IT" sz="1400" dirty="0"/>
          </a:p>
          <a:p>
            <a:pPr marL="285750" indent="-285750" algn="just">
              <a:buNone/>
            </a:pPr>
            <a:r>
              <a:rPr lang="it-IT" sz="2000" b="1" dirty="0">
                <a:solidFill>
                  <a:srgbClr val="01BBA9"/>
                </a:solidFill>
              </a:rPr>
              <a:t>MAGNESIO SOLFATO:</a:t>
            </a:r>
          </a:p>
          <a:p>
            <a:pPr marL="285750" indent="-285750" algn="just">
              <a:lnSpc>
                <a:spcPct val="150000"/>
              </a:lnSpc>
              <a:buNone/>
            </a:pPr>
            <a:r>
              <a:rPr lang="it-IT" sz="1400" dirty="0"/>
              <a:t>Uno studio retrospettivo ha valutato l’efficacia del magnesio solfato vs </a:t>
            </a:r>
            <a:r>
              <a:rPr lang="it-IT" sz="1400" dirty="0" err="1"/>
              <a:t>iNO</a:t>
            </a:r>
            <a:r>
              <a:rPr lang="it-IT" sz="1400" dirty="0"/>
              <a:t> in 58 pazienti: esso rappresenta una valida alternativa in assenza di </a:t>
            </a:r>
            <a:r>
              <a:rPr lang="it-IT" sz="1400" dirty="0" err="1"/>
              <a:t>iNO</a:t>
            </a:r>
            <a:r>
              <a:rPr lang="it-IT" sz="1400" dirty="0"/>
              <a:t> disponibile sebbene abbia maggiore latenza d’azione, necessiti di monitoraggio dei livelli ematici e 1/27 pazienti trattati con </a:t>
            </a:r>
            <a:r>
              <a:rPr lang="it-IT" sz="1400" dirty="0" err="1"/>
              <a:t>iNO</a:t>
            </a:r>
            <a:r>
              <a:rPr lang="it-IT" sz="1400" dirty="0"/>
              <a:t> abbia presentato grave ipotensione.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C160918-634D-4240-8D0D-D5238313C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975" y="3579118"/>
            <a:ext cx="5971040" cy="284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4286" y="323850"/>
            <a:ext cx="2595294" cy="136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07860" y="336674"/>
            <a:ext cx="11138516" cy="888121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rgbClr val="00A6A2"/>
                </a:solidFill>
                <a:latin typeface="Comic Sans MS" charset="0"/>
              </a:rPr>
              <a:t>STRATEGIE TERAPEUTICHE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4" cstate="print"/>
          <a:srcRect l="14403" t="30840" r="35483" b="20980"/>
          <a:stretch>
            <a:fillRect/>
          </a:stretch>
        </p:blipFill>
        <p:spPr bwMode="auto">
          <a:xfrm>
            <a:off x="335280" y="1343596"/>
            <a:ext cx="9085978" cy="50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23855" y="6530691"/>
            <a:ext cx="11599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err="1"/>
              <a:t>Lakshminrusimha</a:t>
            </a:r>
            <a:r>
              <a:rPr lang="it-IT" sz="1200" dirty="0"/>
              <a:t> et al, </a:t>
            </a:r>
            <a:r>
              <a:rPr lang="it-IT" sz="1200" dirty="0" err="1"/>
              <a:t>Persistent</a:t>
            </a:r>
            <a:r>
              <a:rPr lang="it-IT" sz="1200" dirty="0"/>
              <a:t> </a:t>
            </a:r>
            <a:r>
              <a:rPr lang="it-IT" sz="1200" dirty="0" err="1"/>
              <a:t>Pulmonary</a:t>
            </a:r>
            <a:r>
              <a:rPr lang="it-IT" sz="1200" dirty="0"/>
              <a:t> </a:t>
            </a:r>
            <a:r>
              <a:rPr lang="it-IT" sz="1200" dirty="0" err="1"/>
              <a:t>Hypertension</a:t>
            </a:r>
            <a:r>
              <a:rPr lang="it-IT" sz="1200" dirty="0"/>
              <a:t> of the </a:t>
            </a:r>
            <a:r>
              <a:rPr lang="it-IT" sz="1200" dirty="0" err="1"/>
              <a:t>Newborn</a:t>
            </a:r>
            <a:r>
              <a:rPr lang="it-IT" sz="1200" dirty="0"/>
              <a:t>, </a:t>
            </a:r>
            <a:r>
              <a:rPr lang="it-IT" sz="1200" dirty="0" err="1"/>
              <a:t>NeoReviews</a:t>
            </a:r>
            <a:r>
              <a:rPr lang="it-IT" sz="1200" dirty="0"/>
              <a:t>, 2015</a:t>
            </a:r>
          </a:p>
        </p:txBody>
      </p:sp>
      <p:grpSp>
        <p:nvGrpSpPr>
          <p:cNvPr id="5" name="Gruppo 5"/>
          <p:cNvGrpSpPr/>
          <p:nvPr/>
        </p:nvGrpSpPr>
        <p:grpSpPr>
          <a:xfrm>
            <a:off x="9421255" y="5191432"/>
            <a:ext cx="2583932" cy="1241248"/>
            <a:chOff x="261252" y="4250458"/>
            <a:chExt cx="1467063" cy="1085217"/>
          </a:xfrm>
        </p:grpSpPr>
        <p:sp>
          <p:nvSpPr>
            <p:cNvPr id="7" name="Rettangolo 6"/>
            <p:cNvSpPr/>
            <p:nvPr/>
          </p:nvSpPr>
          <p:spPr>
            <a:xfrm>
              <a:off x="261253" y="4250458"/>
              <a:ext cx="1467062" cy="108521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sz="2800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61252" y="4429798"/>
              <a:ext cx="1461469" cy="7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+mj-lt"/>
                <a:buAutoNum type="arabicPeriod"/>
              </a:pPr>
              <a:r>
                <a:rPr lang="it-IT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OI&gt;40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it-IT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AaDO2&gt;600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it-IT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Instabilità emodinamica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761" t="13060" r="4631" b="5396"/>
          <a:stretch>
            <a:fillRect/>
          </a:stretch>
        </p:blipFill>
        <p:spPr bwMode="auto">
          <a:xfrm>
            <a:off x="227756" y="34988"/>
            <a:ext cx="11816864" cy="671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539397" y="6601098"/>
            <a:ext cx="10652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err="1"/>
              <a:t>Sharma</a:t>
            </a:r>
            <a:r>
              <a:rPr lang="it-IT" sz="1200" dirty="0"/>
              <a:t> </a:t>
            </a:r>
            <a:r>
              <a:rPr lang="it-IT" sz="1200" dirty="0" err="1"/>
              <a:t>et</a:t>
            </a:r>
            <a:r>
              <a:rPr lang="it-IT" sz="1200" dirty="0"/>
              <a:t> al. </a:t>
            </a:r>
            <a:r>
              <a:rPr lang="en-US" sz="1200" dirty="0"/>
              <a:t>Persistent pulmonary hypertension of the </a:t>
            </a:r>
            <a:r>
              <a:rPr lang="it-IT" sz="1200" dirty="0" err="1"/>
              <a:t>newborn</a:t>
            </a:r>
            <a:r>
              <a:rPr lang="it-IT" sz="1200" i="1" dirty="0"/>
              <a:t>.</a:t>
            </a:r>
            <a:r>
              <a:rPr lang="it-IT" sz="1200" dirty="0"/>
              <a:t> </a:t>
            </a:r>
            <a:r>
              <a:rPr lang="en-US" sz="1200" i="1" dirty="0"/>
              <a:t>Maternal Health, Neonatology, and </a:t>
            </a:r>
            <a:r>
              <a:rPr lang="en-US" sz="1200" i="1" dirty="0" err="1"/>
              <a:t>Perinatology</a:t>
            </a:r>
            <a:r>
              <a:rPr lang="en-US" sz="1200" dirty="0"/>
              <a:t>. 2015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37152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isultati immagini per grazie per l'atten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677" y="1559169"/>
            <a:ext cx="5536278" cy="4276293"/>
          </a:xfrm>
          <a:prstGeom prst="rect">
            <a:avLst/>
          </a:prstGeom>
          <a:noFill/>
        </p:spPr>
      </p:pic>
      <p:pic>
        <p:nvPicPr>
          <p:cNvPr id="1026" name="Picture 2" descr="C:\Users\utente\Desktop\Specializzandi\Assia\D414AA62-2F59-46CA-B86B-3A9C1DA571B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494" y="479614"/>
            <a:ext cx="3890681" cy="5922480"/>
          </a:xfrm>
          <a:prstGeom prst="rect">
            <a:avLst/>
          </a:prstGeom>
          <a:noFill/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64BF2AB-23D3-4314-92CB-8A1AE71C8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05" y="4701631"/>
            <a:ext cx="1275347" cy="1700463"/>
          </a:xfrm>
          <a:prstGeom prst="rect">
            <a:avLst/>
          </a:prstGeom>
          <a:ln w="31750">
            <a:solidFill>
              <a:srgbClr val="FFFFFF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19C7C00-DA85-48CC-A88A-D022BE3DA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62" y="451039"/>
            <a:ext cx="1409244" cy="793227"/>
          </a:xfrm>
          <a:prstGeom prst="rect">
            <a:avLst/>
          </a:prstGeom>
          <a:ln w="3175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46965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8"/>
          <p:cNvSpPr txBox="1">
            <a:spLocks noChangeArrowheads="1"/>
          </p:cNvSpPr>
          <p:nvPr/>
        </p:nvSpPr>
        <p:spPr bwMode="auto">
          <a:xfrm>
            <a:off x="3886202" y="1548233"/>
            <a:ext cx="3890964" cy="954107"/>
          </a:xfrm>
          <a:prstGeom prst="rect">
            <a:avLst/>
          </a:prstGeom>
          <a:solidFill>
            <a:schemeClr val="tx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chemeClr val="bg1"/>
                </a:solidFill>
                <a:latin typeface="+mj-lt"/>
              </a:rPr>
              <a:t>Ritmica espansione polmonare</a:t>
            </a:r>
          </a:p>
        </p:txBody>
      </p:sp>
      <p:sp>
        <p:nvSpPr>
          <p:cNvPr id="24578" name="Text Box 10"/>
          <p:cNvSpPr txBox="1">
            <a:spLocks noChangeArrowheads="1"/>
          </p:cNvSpPr>
          <p:nvPr/>
        </p:nvSpPr>
        <p:spPr bwMode="auto">
          <a:xfrm>
            <a:off x="169550" y="3646570"/>
            <a:ext cx="2514601" cy="954107"/>
          </a:xfrm>
          <a:prstGeom prst="rect">
            <a:avLst/>
          </a:prstGeom>
          <a:solidFill>
            <a:schemeClr val="tx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chemeClr val="bg1"/>
                </a:solidFill>
                <a:latin typeface="+mj-lt"/>
              </a:rPr>
              <a:t>Aumento della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chemeClr val="bg1"/>
                </a:solidFill>
                <a:latin typeface="+mj-lt"/>
              </a:rPr>
              <a:t>tensione di O</a:t>
            </a:r>
            <a:r>
              <a:rPr lang="it-IT" sz="2800" baseline="-250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8360964" y="5505450"/>
            <a:ext cx="3411538" cy="954107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chemeClr val="bg1"/>
                </a:solidFill>
                <a:latin typeface="+mj-lt"/>
              </a:rPr>
              <a:t>Aumento resistenze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chemeClr val="bg1"/>
                </a:solidFill>
                <a:latin typeface="+mj-lt"/>
              </a:rPr>
              <a:t>vascolari sistemiche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3886202" y="5505451"/>
            <a:ext cx="3927476" cy="954107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srgbClr val="000000"/>
                </a:solidFill>
                <a:latin typeface="+mj-lt"/>
                <a:ea typeface="ＭＳ Ｐゴシック" charset="0"/>
              </a:rPr>
              <a:t>Diminuzione  resistenze vascolari polmonari</a:t>
            </a:r>
          </a:p>
        </p:txBody>
      </p:sp>
      <p:sp>
        <p:nvSpPr>
          <p:cNvPr id="24581" name="Text Box 17"/>
          <p:cNvSpPr txBox="1">
            <a:spLocks noChangeArrowheads="1"/>
          </p:cNvSpPr>
          <p:nvPr/>
        </p:nvSpPr>
        <p:spPr bwMode="auto">
          <a:xfrm>
            <a:off x="4209106" y="3637044"/>
            <a:ext cx="3281668" cy="954107"/>
          </a:xfrm>
          <a:prstGeom prst="rect">
            <a:avLst/>
          </a:prstGeom>
          <a:solidFill>
            <a:schemeClr val="tx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chemeClr val="bg1"/>
                </a:solidFill>
                <a:latin typeface="+mj-lt"/>
              </a:rPr>
              <a:t>Aumento di sostanze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chemeClr val="bg1"/>
                </a:solidFill>
                <a:latin typeface="+mj-lt"/>
              </a:rPr>
              <a:t>endogene vasoattive</a:t>
            </a:r>
            <a:endParaRPr lang="it-IT" sz="2800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584" name="AutoShape 27"/>
          <p:cNvSpPr>
            <a:spLocks noChangeArrowheads="1"/>
          </p:cNvSpPr>
          <p:nvPr/>
        </p:nvSpPr>
        <p:spPr bwMode="auto">
          <a:xfrm rot="5400000">
            <a:off x="5334473" y="2804059"/>
            <a:ext cx="812800" cy="533400"/>
          </a:xfrm>
          <a:prstGeom prst="rightArrow">
            <a:avLst>
              <a:gd name="adj1" fmla="val 50000"/>
              <a:gd name="adj2" fmla="val 380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4585" name="AutoShape 28"/>
          <p:cNvSpPr>
            <a:spLocks noChangeArrowheads="1"/>
          </p:cNvSpPr>
          <p:nvPr/>
        </p:nvSpPr>
        <p:spPr bwMode="auto">
          <a:xfrm>
            <a:off x="3031176" y="3809298"/>
            <a:ext cx="812800" cy="533400"/>
          </a:xfrm>
          <a:prstGeom prst="rightArrow">
            <a:avLst>
              <a:gd name="adj1" fmla="val 50000"/>
              <a:gd name="adj2" fmla="val 380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C26C6B00-8609-475D-AD02-4DE777572E01}"/>
              </a:ext>
            </a:extLst>
          </p:cNvPr>
          <p:cNvSpPr txBox="1">
            <a:spLocks/>
          </p:cNvSpPr>
          <p:nvPr/>
        </p:nvSpPr>
        <p:spPr bwMode="auto">
          <a:xfrm>
            <a:off x="1524000" y="375576"/>
            <a:ext cx="9144000" cy="100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Transizione dalla circolazione fetale alla nascita: cosa accade</a:t>
            </a:r>
          </a:p>
        </p:txBody>
      </p:sp>
      <p:sp>
        <p:nvSpPr>
          <p:cNvPr id="12" name="AutoShape 27">
            <a:extLst>
              <a:ext uri="{FF2B5EF4-FFF2-40B4-BE49-F238E27FC236}">
                <a16:creationId xmlns:a16="http://schemas.microsoft.com/office/drawing/2014/main" id="{42665F29-76D5-415B-BAC9-5AECF91BF27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07231" y="4791342"/>
            <a:ext cx="705384" cy="533400"/>
          </a:xfrm>
          <a:prstGeom prst="rightArrow">
            <a:avLst>
              <a:gd name="adj1" fmla="val 50000"/>
              <a:gd name="adj2" fmla="val 380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6F48A4-20AF-4F8C-869A-22BA9824B4EC}"/>
              </a:ext>
            </a:extLst>
          </p:cNvPr>
          <p:cNvSpPr txBox="1"/>
          <p:nvPr/>
        </p:nvSpPr>
        <p:spPr>
          <a:xfrm>
            <a:off x="231432" y="1548326"/>
            <a:ext cx="2332468" cy="954107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Inizio attività respiratoria</a:t>
            </a:r>
          </a:p>
        </p:txBody>
      </p:sp>
      <p:sp>
        <p:nvSpPr>
          <p:cNvPr id="14" name="AutoShape 28">
            <a:extLst>
              <a:ext uri="{FF2B5EF4-FFF2-40B4-BE49-F238E27FC236}">
                <a16:creationId xmlns:a16="http://schemas.microsoft.com/office/drawing/2014/main" id="{3B7F9FC8-C7E1-4773-8099-7D10C6DED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559" y="1763240"/>
            <a:ext cx="812800" cy="533400"/>
          </a:xfrm>
          <a:prstGeom prst="rightArrow">
            <a:avLst>
              <a:gd name="adj1" fmla="val 50000"/>
              <a:gd name="adj2" fmla="val 380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" name="AutoShape 27">
            <a:extLst>
              <a:ext uri="{FF2B5EF4-FFF2-40B4-BE49-F238E27FC236}">
                <a16:creationId xmlns:a16="http://schemas.microsoft.com/office/drawing/2014/main" id="{5C24E80C-E664-44E8-8E82-911C284CE9E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44042" y="2800816"/>
            <a:ext cx="812800" cy="533400"/>
          </a:xfrm>
          <a:prstGeom prst="rightArrow">
            <a:avLst>
              <a:gd name="adj1" fmla="val 50000"/>
              <a:gd name="adj2" fmla="val 380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AE0E7E0-C513-4E70-AB27-ABC387B4A1E6}"/>
              </a:ext>
            </a:extLst>
          </p:cNvPr>
          <p:cNvSpPr txBox="1"/>
          <p:nvPr/>
        </p:nvSpPr>
        <p:spPr>
          <a:xfrm>
            <a:off x="8754583" y="3646569"/>
            <a:ext cx="2514600" cy="954107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Chiusura vasi ombelicali</a:t>
            </a:r>
          </a:p>
        </p:txBody>
      </p:sp>
      <p:sp>
        <p:nvSpPr>
          <p:cNvPr id="18" name="AutoShape 27">
            <a:extLst>
              <a:ext uri="{FF2B5EF4-FFF2-40B4-BE49-F238E27FC236}">
                <a16:creationId xmlns:a16="http://schemas.microsoft.com/office/drawing/2014/main" id="{819E0A0B-053C-4F2B-8671-BC110E7E0EA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586897" y="4807551"/>
            <a:ext cx="705384" cy="533400"/>
          </a:xfrm>
          <a:prstGeom prst="rightArrow">
            <a:avLst>
              <a:gd name="adj1" fmla="val 50000"/>
              <a:gd name="adj2" fmla="val 380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24578" grpId="0" animBg="1"/>
      <p:bldP spid="24579" grpId="0" animBg="1"/>
      <p:bldP spid="131084" grpId="0" animBg="1"/>
      <p:bldP spid="24581" grpId="0" animBg="1"/>
      <p:bldP spid="24584" grpId="0" animBg="1"/>
      <p:bldP spid="24585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96837" y="6507127"/>
            <a:ext cx="486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it-I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Lakshminrusimha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al, </a:t>
            </a:r>
            <a:r>
              <a:rPr lang="it-I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NeoReviews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(2015)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35"/>
          <a:stretch>
            <a:fillRect/>
          </a:stretch>
        </p:blipFill>
        <p:spPr bwMode="auto">
          <a:xfrm>
            <a:off x="1083885" y="1185575"/>
            <a:ext cx="6829474" cy="5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78796E72-7348-4E33-A936-666CEF505FB4}"/>
              </a:ext>
            </a:extLst>
          </p:cNvPr>
          <p:cNvSpPr txBox="1">
            <a:spLocks/>
          </p:cNvSpPr>
          <p:nvPr/>
        </p:nvSpPr>
        <p:spPr bwMode="auto">
          <a:xfrm>
            <a:off x="385533" y="122996"/>
            <a:ext cx="7170300" cy="100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4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mediatori della vasodilatazione polmonare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755EFEC-0188-4F4A-ADA3-E0DF41E2FE00}"/>
              </a:ext>
            </a:extLst>
          </p:cNvPr>
          <p:cNvSpPr/>
          <p:nvPr/>
        </p:nvSpPr>
        <p:spPr>
          <a:xfrm>
            <a:off x="1890952" y="1448343"/>
            <a:ext cx="2183643" cy="4913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FF7BB60-239A-4926-AF8D-F9FD1CD67F86}"/>
              </a:ext>
            </a:extLst>
          </p:cNvPr>
          <p:cNvSpPr/>
          <p:nvPr/>
        </p:nvSpPr>
        <p:spPr>
          <a:xfrm>
            <a:off x="4714095" y="1434890"/>
            <a:ext cx="2183643" cy="4216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AEACA8EC-C05A-48D4-81F8-E0915F5EFBCC}"/>
              </a:ext>
            </a:extLst>
          </p:cNvPr>
          <p:cNvSpPr/>
          <p:nvPr/>
        </p:nvSpPr>
        <p:spPr>
          <a:xfrm rot="21367932">
            <a:off x="5844917" y="2196986"/>
            <a:ext cx="1951534" cy="27724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000C30C-AC7A-4AEE-8F97-AD5700D6CD86}"/>
              </a:ext>
            </a:extLst>
          </p:cNvPr>
          <p:cNvSpPr txBox="1"/>
          <p:nvPr/>
        </p:nvSpPr>
        <p:spPr>
          <a:xfrm>
            <a:off x="8720426" y="3174778"/>
            <a:ext cx="2332468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l’eccessivo stress ossidativo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ossigeno può avere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effetti controproducenti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sulla vasodilatazione polmonare</a:t>
            </a:r>
          </a:p>
        </p:txBody>
      </p:sp>
    </p:spTree>
    <p:extLst>
      <p:ext uri="{BB962C8B-B14F-4D97-AF65-F5344CB8AC3E}">
        <p14:creationId xmlns:p14="http://schemas.microsoft.com/office/powerpoint/2010/main" val="8412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051"/>
          <p:cNvSpPr txBox="1">
            <a:spLocks noChangeArrowheads="1"/>
          </p:cNvSpPr>
          <p:nvPr/>
        </p:nvSpPr>
        <p:spPr bwMode="auto">
          <a:xfrm>
            <a:off x="302817" y="1047945"/>
            <a:ext cx="7490686" cy="2677656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charset="0"/>
              <a:buChar char="q"/>
            </a:pPr>
            <a:r>
              <a:rPr lang="it-IT" dirty="0">
                <a:solidFill>
                  <a:srgbClr val="FFFF00"/>
                </a:solidFill>
                <a:latin typeface="Tahoma" charset="0"/>
              </a:rPr>
              <a:t>  </a:t>
            </a:r>
            <a:r>
              <a:rPr lang="it-IT" dirty="0">
                <a:solidFill>
                  <a:srgbClr val="FF0000"/>
                </a:solidFill>
                <a:latin typeface="Tahoma" charset="0"/>
              </a:rPr>
              <a:t>Ipossiemia e Cianosi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</a:pPr>
            <a:endParaRPr lang="it-IT" dirty="0">
              <a:solidFill>
                <a:srgbClr val="000000"/>
              </a:solidFill>
              <a:latin typeface="Tahom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charset="0"/>
              <a:buChar char="q"/>
            </a:pPr>
            <a:r>
              <a:rPr lang="it-IT" dirty="0">
                <a:solidFill>
                  <a:srgbClr val="000000"/>
                </a:solidFill>
                <a:latin typeface="Tahoma" charset="0"/>
              </a:rPr>
              <a:t>  </a:t>
            </a:r>
            <a:r>
              <a:rPr lang="it-IT" dirty="0">
                <a:solidFill>
                  <a:srgbClr val="FF0000"/>
                </a:solidFill>
                <a:latin typeface="Tahoma" charset="0"/>
              </a:rPr>
              <a:t>Tachipnea</a:t>
            </a:r>
            <a:endParaRPr lang="it-IT" dirty="0">
              <a:solidFill>
                <a:srgbClr val="000000"/>
              </a:solidFill>
              <a:latin typeface="Tahom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80000"/>
            </a:pPr>
            <a:endParaRPr lang="it-IT" dirty="0">
              <a:solidFill>
                <a:srgbClr val="000000"/>
              </a:solidFill>
              <a:latin typeface="Tahom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charset="0"/>
              <a:buChar char="q"/>
            </a:pPr>
            <a:r>
              <a:rPr lang="it-IT" dirty="0">
                <a:solidFill>
                  <a:srgbClr val="000000"/>
                </a:solidFill>
                <a:latin typeface="Tahoma" charset="0"/>
              </a:rPr>
              <a:t>  Accentuazione del secondo tono all’auscultazione 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80000"/>
            </a:pPr>
            <a:r>
              <a:rPr lang="it-IT" dirty="0">
                <a:solidFill>
                  <a:srgbClr val="000000"/>
                </a:solidFill>
                <a:latin typeface="Tahoma" charset="0"/>
              </a:rPr>
              <a:t>    soffio sistolico per insufficienza della tricuspide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</a:pPr>
            <a:r>
              <a:rPr lang="it-IT" dirty="0">
                <a:solidFill>
                  <a:srgbClr val="000000"/>
                </a:solidFill>
                <a:latin typeface="Tahoma" charset="0"/>
              </a:rPr>
              <a:t> 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536555B-0281-4ECB-8D4A-7D32FF111E96}"/>
              </a:ext>
            </a:extLst>
          </p:cNvPr>
          <p:cNvSpPr txBox="1">
            <a:spLocks/>
          </p:cNvSpPr>
          <p:nvPr/>
        </p:nvSpPr>
        <p:spPr bwMode="auto">
          <a:xfrm>
            <a:off x="1636296" y="0"/>
            <a:ext cx="9840471" cy="100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Ipertensione polmonare persistente: quadro clinico</a:t>
            </a:r>
          </a:p>
        </p:txBody>
      </p:sp>
      <p:pic>
        <p:nvPicPr>
          <p:cNvPr id="5" name="Picture 2" descr="Risultati immagini per turista che vede quadro">
            <a:extLst>
              <a:ext uri="{FF2B5EF4-FFF2-40B4-BE49-F238E27FC236}">
                <a16:creationId xmlns:a16="http://schemas.microsoft.com/office/drawing/2014/main" id="{CB7C0CA6-1439-4823-83F6-D611703A3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59" y="3948052"/>
            <a:ext cx="4786532" cy="25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D04BFB1D-B67B-465B-AF6E-90E7C8F2F10A}"/>
              </a:ext>
            </a:extLst>
          </p:cNvPr>
          <p:cNvSpPr/>
          <p:nvPr/>
        </p:nvSpPr>
        <p:spPr>
          <a:xfrm>
            <a:off x="5460711" y="6488668"/>
            <a:ext cx="6613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Sharma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Maternal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Neonatology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Perinatology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(2015)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16079FCC-A30E-4CED-9485-6A5BEDEC133E}"/>
              </a:ext>
            </a:extLst>
          </p:cNvPr>
          <p:cNvSpPr txBox="1">
            <a:spLocks/>
          </p:cNvSpPr>
          <p:nvPr/>
        </p:nvSpPr>
        <p:spPr bwMode="auto">
          <a:xfrm>
            <a:off x="549153" y="48975"/>
            <a:ext cx="11093698" cy="100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4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Ipertensione polmonare persistente: classificazione patogenetica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E01C89-301F-4702-B000-D945A79695DA}"/>
              </a:ext>
            </a:extLst>
          </p:cNvPr>
          <p:cNvSpPr txBox="1"/>
          <p:nvPr/>
        </p:nvSpPr>
        <p:spPr>
          <a:xfrm>
            <a:off x="354842" y="1128892"/>
            <a:ext cx="565909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MALADAPTATION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Secondaria a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patologie del parenchima polmonare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 sindrome da aspirazione di Meconio (MAS), distress respiratorio neonatale (RDS), tachipnea transitoria, polmonite, infezione o sepsi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739C778-9F7F-4D9D-898C-28A5BA91773D}"/>
              </a:ext>
            </a:extLst>
          </p:cNvPr>
          <p:cNvSpPr txBox="1"/>
          <p:nvPr/>
        </p:nvSpPr>
        <p:spPr>
          <a:xfrm>
            <a:off x="6436994" y="1131651"/>
            <a:ext cx="4962745" cy="2337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MALDEVELOPMENT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Polmone con parenchima normale e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rimodellamento della vascolarizzazione polmonare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(PPHN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idiopatica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Black-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PPHN)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9C06D88-CAEF-4E8B-9D79-49D2D4C9D58A}"/>
              </a:ext>
            </a:extLst>
          </p:cNvPr>
          <p:cNvSpPr txBox="1"/>
          <p:nvPr/>
        </p:nvSpPr>
        <p:spPr>
          <a:xfrm>
            <a:off x="339789" y="3873726"/>
            <a:ext cx="551369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UNDERDEVELOPMENT</a:t>
            </a: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Vascolarizzazione polmonare ipoplastica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nell’ernia diaframmatica congenita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(CDH) e in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altre cause di ipoplasia polmonare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oligodramnios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secondario alla sindrome di Potter, malattia renale o perdita cronica di liquido amniotico)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41324C9-22DC-4207-8F08-625847201C6E}"/>
              </a:ext>
            </a:extLst>
          </p:cNvPr>
          <p:cNvSpPr txBox="1"/>
          <p:nvPr/>
        </p:nvSpPr>
        <p:spPr>
          <a:xfrm>
            <a:off x="6436994" y="3863151"/>
            <a:ext cx="4962745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OBSTRUCTION</a:t>
            </a: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Elevata viscosità del sangue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dovuta alla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policitemia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conduce ad ostruzione intravascolare e aumento delle resistenze polmonari</a:t>
            </a:r>
          </a:p>
        </p:txBody>
      </p:sp>
    </p:spTree>
    <p:extLst>
      <p:ext uri="{BB962C8B-B14F-4D97-AF65-F5344CB8AC3E}">
        <p14:creationId xmlns:p14="http://schemas.microsoft.com/office/powerpoint/2010/main" val="1455824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CF4039-15FF-4555-9370-4237E6836F6E}"/>
              </a:ext>
            </a:extLst>
          </p:cNvPr>
          <p:cNvSpPr txBox="1">
            <a:spLocks/>
          </p:cNvSpPr>
          <p:nvPr/>
        </p:nvSpPr>
        <p:spPr bwMode="auto">
          <a:xfrm>
            <a:off x="562709" y="0"/>
            <a:ext cx="10753636" cy="1006883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Ipertensione polmonare persistente: elementi clinici ed anamnestici utili nell’orientamento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3A7F33-6DEE-452C-9DE0-7055D8123E7A}"/>
              </a:ext>
            </a:extLst>
          </p:cNvPr>
          <p:cNvSpPr txBox="1"/>
          <p:nvPr/>
        </p:nvSpPr>
        <p:spPr>
          <a:xfrm>
            <a:off x="569493" y="1034293"/>
            <a:ext cx="5422233" cy="120032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Storia di </a:t>
            </a:r>
            <a:r>
              <a:rPr lang="it-IT" sz="2400" b="1" dirty="0">
                <a:solidFill>
                  <a:schemeClr val="bg1"/>
                </a:solidFill>
              </a:rPr>
              <a:t>distress fetale</a:t>
            </a:r>
            <a:r>
              <a:rPr lang="it-IT" sz="2400" dirty="0">
                <a:solidFill>
                  <a:schemeClr val="bg1"/>
                </a:solidFill>
              </a:rPr>
              <a:t>, </a:t>
            </a:r>
            <a:r>
              <a:rPr lang="it-IT" sz="2400" b="1" dirty="0">
                <a:solidFill>
                  <a:schemeClr val="bg1"/>
                </a:solidFill>
              </a:rPr>
              <a:t>acidosi metabolica</a:t>
            </a:r>
            <a:r>
              <a:rPr lang="it-IT" sz="2400" dirty="0">
                <a:solidFill>
                  <a:schemeClr val="bg1"/>
                </a:solidFill>
              </a:rPr>
              <a:t> all’EAB cordonale, </a:t>
            </a:r>
            <a:r>
              <a:rPr lang="it-IT" sz="2400" dirty="0" err="1">
                <a:solidFill>
                  <a:schemeClr val="bg1"/>
                </a:solidFill>
              </a:rPr>
              <a:t>Apgar</a:t>
            </a:r>
            <a:r>
              <a:rPr lang="it-IT" sz="2400" dirty="0">
                <a:solidFill>
                  <a:schemeClr val="bg1"/>
                </a:solidFill>
              </a:rPr>
              <a:t> score basso </a:t>
            </a:r>
            <a:r>
              <a:rPr lang="it-IT" sz="2400" b="1" dirty="0">
                <a:solidFill>
                  <a:schemeClr val="bg1"/>
                </a:solidFill>
              </a:rPr>
              <a:t>e liquido tinto di meconio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B6CF4A-4A41-4C93-BD6A-7717268B85E7}"/>
              </a:ext>
            </a:extLst>
          </p:cNvPr>
          <p:cNvSpPr txBox="1"/>
          <p:nvPr/>
        </p:nvSpPr>
        <p:spPr>
          <a:xfrm>
            <a:off x="6077452" y="2422358"/>
            <a:ext cx="5111230" cy="120032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Storia di </a:t>
            </a:r>
            <a:r>
              <a:rPr lang="it-IT" sz="2400" b="1" dirty="0">
                <a:solidFill>
                  <a:schemeClr val="bg1"/>
                </a:solidFill>
              </a:rPr>
              <a:t>rottura prematura di membrane</a:t>
            </a:r>
            <a:r>
              <a:rPr lang="it-IT" sz="2400" dirty="0">
                <a:solidFill>
                  <a:schemeClr val="bg1"/>
                </a:solidFill>
              </a:rPr>
              <a:t>,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colonizzazione materna da </a:t>
            </a:r>
            <a:r>
              <a:rPr lang="it-IT" sz="2400" b="1" dirty="0">
                <a:solidFill>
                  <a:schemeClr val="bg1"/>
                </a:solidFill>
              </a:rPr>
              <a:t>streptococco B</a:t>
            </a:r>
            <a:r>
              <a:rPr lang="it-IT" sz="2400" dirty="0">
                <a:solidFill>
                  <a:schemeClr val="bg1"/>
                </a:solidFill>
              </a:rPr>
              <a:t>, </a:t>
            </a:r>
            <a:r>
              <a:rPr lang="it-IT" sz="2400" dirty="0" err="1">
                <a:solidFill>
                  <a:schemeClr val="bg1"/>
                </a:solidFill>
              </a:rPr>
              <a:t>coriamnioite</a:t>
            </a:r>
            <a:r>
              <a:rPr lang="it-IT" sz="2400" dirty="0">
                <a:solidFill>
                  <a:schemeClr val="bg1"/>
                </a:solidFill>
              </a:rPr>
              <a:t> materna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8FA736-90B5-43E1-8487-9C40BD4E9E8A}"/>
              </a:ext>
            </a:extLst>
          </p:cNvPr>
          <p:cNvSpPr txBox="1"/>
          <p:nvPr/>
        </p:nvSpPr>
        <p:spPr>
          <a:xfrm>
            <a:off x="617498" y="3833892"/>
            <a:ext cx="5317957" cy="120032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Storia di taglio </a:t>
            </a:r>
            <a:r>
              <a:rPr lang="it-IT" sz="2400" b="1" dirty="0">
                <a:solidFill>
                  <a:schemeClr val="bg1"/>
                </a:solidFill>
              </a:rPr>
              <a:t>cesareo di elezione in neonato a termine </a:t>
            </a:r>
            <a:r>
              <a:rPr lang="it-IT" sz="2400" dirty="0">
                <a:solidFill>
                  <a:schemeClr val="bg1"/>
                </a:solidFill>
              </a:rPr>
              <a:t>e quadro radiografico di </a:t>
            </a:r>
            <a:r>
              <a:rPr lang="it-IT" sz="2400" b="1" dirty="0">
                <a:solidFill>
                  <a:schemeClr val="bg1"/>
                </a:solidFill>
              </a:rPr>
              <a:t>fluido a livello delle scissure lobari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DD9146B4-D5D1-421D-8A64-3F6D74AED6DF}"/>
              </a:ext>
            </a:extLst>
          </p:cNvPr>
          <p:cNvSpPr/>
          <p:nvPr/>
        </p:nvSpPr>
        <p:spPr bwMode="auto">
          <a:xfrm>
            <a:off x="6535031" y="985451"/>
            <a:ext cx="4327483" cy="120032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A4DC40D-847C-493A-9588-51A28F4745D0}"/>
              </a:ext>
            </a:extLst>
          </p:cNvPr>
          <p:cNvSpPr txBox="1"/>
          <p:nvPr/>
        </p:nvSpPr>
        <p:spPr>
          <a:xfrm>
            <a:off x="7234030" y="1116037"/>
            <a:ext cx="3555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PPHN legata a MAS/asfissia perinatale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981D764A-722C-4D4A-ADBA-F52135B7624B}"/>
              </a:ext>
            </a:extLst>
          </p:cNvPr>
          <p:cNvSpPr/>
          <p:nvPr/>
        </p:nvSpPr>
        <p:spPr bwMode="auto">
          <a:xfrm>
            <a:off x="683733" y="2364331"/>
            <a:ext cx="4095180" cy="135234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C32EE4A-FFD5-49A4-9A8C-5884481D1E4F}"/>
              </a:ext>
            </a:extLst>
          </p:cNvPr>
          <p:cNvSpPr txBox="1"/>
          <p:nvPr/>
        </p:nvSpPr>
        <p:spPr>
          <a:xfrm>
            <a:off x="1506772" y="2423113"/>
            <a:ext cx="2803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PPHN legata a infezione (sepsi/polmonite)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27F838B6-0806-414C-8875-4851CF389D93}"/>
              </a:ext>
            </a:extLst>
          </p:cNvPr>
          <p:cNvSpPr/>
          <p:nvPr/>
        </p:nvSpPr>
        <p:spPr bwMode="auto">
          <a:xfrm>
            <a:off x="6544557" y="3813262"/>
            <a:ext cx="4254108" cy="120032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6B1301B-5DE7-45C2-A86B-AC1E0A341F59}"/>
              </a:ext>
            </a:extLst>
          </p:cNvPr>
          <p:cNvSpPr txBox="1"/>
          <p:nvPr/>
        </p:nvSpPr>
        <p:spPr>
          <a:xfrm>
            <a:off x="7685313" y="3856772"/>
            <a:ext cx="2803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PPHN legata  tachipnea transitoria del neonato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1615579-D87C-44D7-BC58-712171F16CB5}"/>
              </a:ext>
            </a:extLst>
          </p:cNvPr>
          <p:cNvSpPr/>
          <p:nvPr/>
        </p:nvSpPr>
        <p:spPr>
          <a:xfrm>
            <a:off x="5156850" y="6489483"/>
            <a:ext cx="7197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  <a:cs typeface="Times New Roman" panose="02020603050405020304" pitchFamily="18" charset="0"/>
              </a:rPr>
              <a:t>A. </a:t>
            </a:r>
            <a:r>
              <a:rPr lang="it-IT" dirty="0" err="1">
                <a:solidFill>
                  <a:prstClr val="black"/>
                </a:solidFill>
                <a:cs typeface="Times New Roman" panose="02020603050405020304" pitchFamily="18" charset="0"/>
              </a:rPr>
              <a:t>Jain</a:t>
            </a:r>
            <a:r>
              <a:rPr lang="it-IT" dirty="0">
                <a:solidFill>
                  <a:prstClr val="black"/>
                </a:solidFill>
                <a:cs typeface="Times New Roman" panose="02020603050405020304" pitchFamily="18" charset="0"/>
              </a:rPr>
              <a:t>, P.J. McNamara, </a:t>
            </a:r>
            <a:r>
              <a:rPr lang="it-IT" dirty="0" err="1">
                <a:solidFill>
                  <a:prstClr val="black"/>
                </a:solidFill>
                <a:cs typeface="Times New Roman" panose="02020603050405020304" pitchFamily="18" charset="0"/>
              </a:rPr>
              <a:t>Seminars</a:t>
            </a:r>
            <a:r>
              <a:rPr lang="it-IT" dirty="0">
                <a:solidFill>
                  <a:prstClr val="black"/>
                </a:solidFill>
                <a:cs typeface="Times New Roman" panose="02020603050405020304" pitchFamily="18" charset="0"/>
              </a:rPr>
              <a:t> in </a:t>
            </a:r>
            <a:r>
              <a:rPr lang="it-IT" dirty="0" err="1">
                <a:solidFill>
                  <a:prstClr val="black"/>
                </a:solidFill>
                <a:cs typeface="Times New Roman" panose="02020603050405020304" pitchFamily="18" charset="0"/>
              </a:rPr>
              <a:t>Fetal</a:t>
            </a:r>
            <a:r>
              <a:rPr lang="it-IT" dirty="0">
                <a:solidFill>
                  <a:prstClr val="black"/>
                </a:solidFill>
                <a:cs typeface="Times New Roman" panose="02020603050405020304" pitchFamily="18" charset="0"/>
              </a:rPr>
              <a:t> &amp; </a:t>
            </a:r>
            <a:r>
              <a:rPr lang="it-IT" dirty="0" err="1">
                <a:solidFill>
                  <a:prstClr val="black"/>
                </a:solidFill>
                <a:cs typeface="Times New Roman" panose="02020603050405020304" pitchFamily="18" charset="0"/>
              </a:rPr>
              <a:t>Neonatal</a:t>
            </a:r>
            <a:r>
              <a:rPr lang="it-IT" dirty="0">
                <a:solidFill>
                  <a:prstClr val="black"/>
                </a:solidFill>
                <a:cs typeface="Times New Roman" panose="02020603050405020304" pitchFamily="18" charset="0"/>
              </a:rPr>
              <a:t> Medicine (2015)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60B1195-EEBE-42D6-BE80-1D0513B918DC}"/>
              </a:ext>
            </a:extLst>
          </p:cNvPr>
          <p:cNvSpPr txBox="1"/>
          <p:nvPr/>
        </p:nvSpPr>
        <p:spPr>
          <a:xfrm>
            <a:off x="6000622" y="5230194"/>
            <a:ext cx="5924549" cy="120032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Neonato </a:t>
            </a:r>
            <a:r>
              <a:rPr lang="it-IT" sz="2400" b="1" dirty="0">
                <a:solidFill>
                  <a:schemeClr val="bg1"/>
                </a:solidFill>
              </a:rPr>
              <a:t>con ipossia, quadro polmonare radiografico negativo</a:t>
            </a:r>
            <a:r>
              <a:rPr lang="it-IT" sz="2400" dirty="0">
                <a:solidFill>
                  <a:schemeClr val="bg1"/>
                </a:solidFill>
              </a:rPr>
              <a:t>, che non giustifica l’insufficienza respiratoria </a:t>
            </a:r>
            <a:r>
              <a:rPr lang="it-IT" sz="2400" dirty="0" err="1">
                <a:solidFill>
                  <a:schemeClr val="bg1"/>
                </a:solidFill>
              </a:rPr>
              <a:t>ipossiemica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AD34AD4-3AFE-4BE1-A52C-FBA977C224B5}"/>
              </a:ext>
            </a:extLst>
          </p:cNvPr>
          <p:cNvSpPr/>
          <p:nvPr/>
        </p:nvSpPr>
        <p:spPr bwMode="auto">
          <a:xfrm>
            <a:off x="600075" y="5334000"/>
            <a:ext cx="4473255" cy="96903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9252622-FB3B-4370-BAA4-57C99D74923E}"/>
              </a:ext>
            </a:extLst>
          </p:cNvPr>
          <p:cNvSpPr txBox="1"/>
          <p:nvPr/>
        </p:nvSpPr>
        <p:spPr>
          <a:xfrm>
            <a:off x="1506772" y="5599525"/>
            <a:ext cx="416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PPHN idiopatica</a:t>
            </a:r>
          </a:p>
        </p:txBody>
      </p:sp>
    </p:spTree>
    <p:extLst>
      <p:ext uri="{BB962C8B-B14F-4D97-AF65-F5344CB8AC3E}">
        <p14:creationId xmlns:p14="http://schemas.microsoft.com/office/powerpoint/2010/main" val="198304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7EA62DD-040C-4D62-A175-0B94E31FD7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646506"/>
            <a:ext cx="6122814" cy="5564989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8C2DD2E6-ED03-48B3-B698-E09A527C9B37}"/>
              </a:ext>
            </a:extLst>
          </p:cNvPr>
          <p:cNvSpPr txBox="1">
            <a:spLocks/>
          </p:cNvSpPr>
          <p:nvPr/>
        </p:nvSpPr>
        <p:spPr bwMode="auto">
          <a:xfrm>
            <a:off x="3776555" y="11292"/>
            <a:ext cx="9144000" cy="100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4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Ipertensione polmonare persistente: conseguenze emodinamiche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64A5869-F84F-4024-AB4E-3F20900B35C4}"/>
              </a:ext>
            </a:extLst>
          </p:cNvPr>
          <p:cNvSpPr/>
          <p:nvPr/>
        </p:nvSpPr>
        <p:spPr>
          <a:xfrm>
            <a:off x="5156850" y="6489483"/>
            <a:ext cx="7197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Jain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P.J. McNamara,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Fetal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Neonatal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(2015)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C41D5B-0DE5-4975-A7EB-2BBB389F2E45}"/>
              </a:ext>
            </a:extLst>
          </p:cNvPr>
          <p:cNvSpPr txBox="1"/>
          <p:nvPr/>
        </p:nvSpPr>
        <p:spPr>
          <a:xfrm>
            <a:off x="6122814" y="973524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L’aumento delle resistenze vascolari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polmonari è di per sé causa di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insufficienza respiratoria ipossica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(alterazione rapporto ventilazione /perfusione)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8F6268-399D-41C4-9E13-2616E26FFCC1}"/>
              </a:ext>
            </a:extLst>
          </p:cNvPr>
          <p:cNvSpPr txBox="1"/>
          <p:nvPr/>
        </p:nvSpPr>
        <p:spPr>
          <a:xfrm>
            <a:off x="6122814" y="232993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L’elevato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postcarico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polmonare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conduce ad una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disfunzione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sistodiastolica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ventricolo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destro con compromissione del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flusso polmonare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B4BE731-C1BD-436F-9A73-64D74F728914}"/>
              </a:ext>
            </a:extLst>
          </p:cNvPr>
          <p:cNvSpPr txBox="1"/>
          <p:nvPr/>
        </p:nvSpPr>
        <p:spPr>
          <a:xfrm>
            <a:off x="6122814" y="4178133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riduzione del flusso polmonare compromette il precarico del ventricolo sinistro conducendo ad una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disfunzione dello stesso ventricolo sinistro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fino ad un quadro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ipoperfusione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shock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0E856B9-84F6-4242-B6FE-89308ADD2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87" y="895559"/>
            <a:ext cx="4968898" cy="52322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31595FB0-A913-4297-B293-C8DDDA3D4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87" y="1631555"/>
            <a:ext cx="4968898" cy="22067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3D4BFC06-9421-4ACD-9E40-7B5BA08F2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87" y="3920992"/>
            <a:ext cx="4968898" cy="22067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19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6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3359</Words>
  <Application>Microsoft Office PowerPoint</Application>
  <PresentationFormat>Widescreen</PresentationFormat>
  <Paragraphs>340</Paragraphs>
  <Slides>35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35</vt:i4>
      </vt:variant>
    </vt:vector>
  </HeadingPairs>
  <TitlesOfParts>
    <vt:vector size="50" baseType="lpstr">
      <vt:lpstr>ＭＳ Ｐゴシック</vt:lpstr>
      <vt:lpstr>SimSun</vt:lpstr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Tema di Office</vt:lpstr>
      <vt:lpstr>Struttura predefinita</vt:lpstr>
      <vt:lpstr>Metropolitano</vt:lpstr>
      <vt:lpstr>1_Struttura predefinita</vt:lpstr>
      <vt:lpstr>1_Metropolitano</vt:lpstr>
      <vt:lpstr>1_Tema di Office</vt:lpstr>
      <vt:lpstr>Protocollo Ipertensione polmonare nel neonato: quando pensarci e cosa fare</vt:lpstr>
      <vt:lpstr>Presentazione standard di PowerPoint</vt:lpstr>
      <vt:lpstr>Un problema di transizione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MANAGEMENT PPHN Obiettivi terapeutici</vt:lpstr>
      <vt:lpstr>MANAGEMENT PPHN Stabilizzazione generale del neonato</vt:lpstr>
      <vt:lpstr>Presentazione standard di PowerPoint</vt:lpstr>
      <vt:lpstr>Presentazione standard di PowerPoint</vt:lpstr>
      <vt:lpstr>Presentazione standard di PowerPoint</vt:lpstr>
      <vt:lpstr>INDICAZIONI UFFICIALI iNO</vt:lpstr>
      <vt:lpstr>Presentazione standard di PowerPoint</vt:lpstr>
      <vt:lpstr>Presentazione standard di PowerPoint</vt:lpstr>
      <vt:lpstr>TERAPIA iNO</vt:lpstr>
      <vt:lpstr>iNO: STRATEGIE DI TRATTAMENTO Starting Dose</vt:lpstr>
      <vt:lpstr>iNO: STRATEGIE DI TRATTAMENTO Durata terapia</vt:lpstr>
      <vt:lpstr>iNO: STRATEGIE DI TRATTAMENTO Risposta</vt:lpstr>
      <vt:lpstr>iNO: STRATEGIE DI TRATTAMENTO Svezzamento</vt:lpstr>
      <vt:lpstr>Presentazione standard di PowerPoint</vt:lpstr>
      <vt:lpstr>iNO: STRATEGIE DI TRATTAMENTO </vt:lpstr>
      <vt:lpstr>Presentazione standard di PowerPoint</vt:lpstr>
      <vt:lpstr>TERAPIE ALTERNATIVE</vt:lpstr>
      <vt:lpstr>Presentazione standard di PowerPoint</vt:lpstr>
      <vt:lpstr>TERAPIE ALTERNATIVE</vt:lpstr>
      <vt:lpstr>STRATEGIE TERAPEUTICHE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problema di transizione</dc:title>
  <dc:creator>Giuseppe Montefusco</dc:creator>
  <cp:lastModifiedBy>Giuseppe Montefusco</cp:lastModifiedBy>
  <cp:revision>135</cp:revision>
  <dcterms:created xsi:type="dcterms:W3CDTF">2018-02-08T16:51:04Z</dcterms:created>
  <dcterms:modified xsi:type="dcterms:W3CDTF">2018-02-20T22:34:02Z</dcterms:modified>
</cp:coreProperties>
</file>